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34"/>
  </p:notesMasterIdLst>
  <p:sldIdLst>
    <p:sldId id="256" r:id="rId3"/>
    <p:sldId id="307" r:id="rId4"/>
    <p:sldId id="257" r:id="rId5"/>
    <p:sldId id="290" r:id="rId6"/>
    <p:sldId id="311" r:id="rId7"/>
    <p:sldId id="260" r:id="rId8"/>
    <p:sldId id="312" r:id="rId9"/>
    <p:sldId id="329" r:id="rId10"/>
    <p:sldId id="330" r:id="rId11"/>
    <p:sldId id="313" r:id="rId12"/>
    <p:sldId id="314" r:id="rId13"/>
    <p:sldId id="315" r:id="rId14"/>
    <p:sldId id="316" r:id="rId15"/>
    <p:sldId id="331" r:id="rId16"/>
    <p:sldId id="266" r:id="rId17"/>
    <p:sldId id="317" r:id="rId18"/>
    <p:sldId id="302" r:id="rId19"/>
    <p:sldId id="332" r:id="rId20"/>
    <p:sldId id="333" r:id="rId21"/>
    <p:sldId id="318" r:id="rId22"/>
    <p:sldId id="319" r:id="rId23"/>
    <p:sldId id="320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42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760836-EAE0-459C-B304-13920C5AEE54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776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9A0BCEF-7AB0-4F5C-9F5F-3BDD5AB08D7F}" type="slidenum">
              <a:rPr lang="en-US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B0E71D-4099-408C-8AD0-A67B9E84649C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87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376E5-1478-41C2-9ACE-6AA2D4CC0811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79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476E2F4-71CC-409C-8C3A-F393953EA01F}" type="slidenum">
              <a:rPr lang="en-US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4484E-F964-432A-994D-BFC7D376CA23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67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F063FB-D91E-415B-BA0E-C94F5F00BDAD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90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66891-DABD-4C50-AECB-86164B31DE00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30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D27240-31B7-4A5A-BFFE-7EE050626CD0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66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76D6C-32DF-4A2D-A4D2-E6BA2375067A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97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30368-61B7-43ED-9992-8642D274C3B3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87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6EBC8-102E-48B9-8DEE-4F6C7200F507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91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845D0-93F1-4F58-9B4D-1D797E849990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081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ABC82-F22A-4B4E-9B90-75E4E3D1710E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385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BE1EBB-070A-4761-B6D2-BFC9168C7ABE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555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91754-56B0-4977-ACBE-711F93A87721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9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B0D041-CB17-4A3E-AAD7-EC9329765F83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1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613BD-A682-4C5E-B557-A1DA84F0EE2F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32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60C10-377A-4E4A-8B00-005238D81B66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22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AFD12-6735-4E7C-90A7-85C2CEE9C73B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3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2031E2-FFF1-42E2-B601-CE0A1F386806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92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A80F1-0417-4E87-A49C-C86022CD5057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58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321152-8407-48D9-9F4B-BE8C735BE7DA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0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9ADC78-FF87-4638-859B-607FC5EEB79A}" type="slidenum">
              <a:rPr lang="en-US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00843D-045C-49FE-B3B5-9ED9F688E6EE}" type="slidenum">
              <a:rPr lang="en-US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35974"/>
            <a:ext cx="9144000" cy="6282813"/>
          </a:xfrm>
        </p:spPr>
        <p:txBody>
          <a:bodyPr/>
          <a:lstStyle/>
          <a:p>
            <a:pPr algn="ctr"/>
            <a:r>
              <a:rPr lang="uk-UA" sz="2000" dirty="0"/>
              <a:t>Українська бібліотечна асоціація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000" dirty="0"/>
              <a:t>Регіональний тренінговий центр Хмельницької обласної універсальної наукової бібліотеки імені Миколи Островського</a:t>
            </a:r>
            <a:br>
              <a:rPr lang="uk-UA" sz="2000" dirty="0"/>
            </a:br>
            <a:r>
              <a:rPr lang="uk-UA" sz="2000" dirty="0"/>
              <a:t>Хмельницьке обласне відділення </a:t>
            </a:r>
            <a:r>
              <a:rPr lang="uk-UA" sz="2000" dirty="0" smtClean="0"/>
              <a:t>УБА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4000" dirty="0"/>
              <a:t>Цикл </a:t>
            </a:r>
            <a:r>
              <a:rPr lang="uk-UA" sz="4000" dirty="0" err="1" smtClean="0"/>
              <a:t>вебінарів</a:t>
            </a: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>«Бібліотека </a:t>
            </a:r>
            <a:r>
              <a:rPr lang="uk-UA" sz="4000" dirty="0"/>
              <a:t>і виборчий </a:t>
            </a:r>
            <a:r>
              <a:rPr lang="uk-UA" sz="4000" dirty="0" smtClean="0"/>
              <a:t>процес»</a:t>
            </a:r>
            <a:br>
              <a:rPr lang="uk-UA" sz="4000" dirty="0" smtClean="0"/>
            </a:br>
            <a:r>
              <a:rPr lang="uk-UA" sz="4000" dirty="0"/>
              <a:t/>
            </a:r>
            <a:br>
              <a:rPr lang="uk-UA" sz="4000" dirty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/>
              <a:t/>
            </a:r>
            <a:br>
              <a:rPr lang="uk-UA" sz="4000" dirty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 smtClean="0"/>
              <a:t>2014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lvl="0" algn="ctr"/>
            <a:r>
              <a:rPr lang="uk-UA" b="1" dirty="0"/>
              <a:t>Механізми захисту від порушень</a:t>
            </a:r>
            <a:endParaRPr lang="uk-UA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lvl="0"/>
            <a:endParaRPr lang="uk-UA" sz="3200" dirty="0" smtClean="0"/>
          </a:p>
          <a:p>
            <a:pPr lvl="0"/>
            <a:r>
              <a:rPr lang="uk-UA" sz="3200" dirty="0"/>
              <a:t>З</a:t>
            </a:r>
            <a:r>
              <a:rPr lang="uk-UA" sz="3200" dirty="0" smtClean="0"/>
              <a:t>вернення </a:t>
            </a:r>
            <a:r>
              <a:rPr lang="uk-UA" sz="3200" dirty="0"/>
              <a:t>до </a:t>
            </a:r>
            <a:r>
              <a:rPr lang="uk-UA" sz="3200" dirty="0" err="1"/>
              <a:t>суб</a:t>
            </a:r>
            <a:r>
              <a:rPr lang="ru-RU" sz="3200" dirty="0"/>
              <a:t>`</a:t>
            </a:r>
            <a:r>
              <a:rPr lang="uk-UA" sz="3200" dirty="0" err="1"/>
              <a:t>єктів</a:t>
            </a:r>
            <a:r>
              <a:rPr lang="uk-UA" sz="3200" dirty="0"/>
              <a:t> порушення;</a:t>
            </a:r>
          </a:p>
          <a:p>
            <a:pPr lvl="0"/>
            <a:r>
              <a:rPr lang="uk-UA" sz="3200" dirty="0"/>
              <a:t>З</a:t>
            </a:r>
            <a:r>
              <a:rPr lang="uk-UA" sz="3200" dirty="0" smtClean="0"/>
              <a:t>вернення </a:t>
            </a:r>
            <a:r>
              <a:rPr lang="uk-UA" sz="3200" dirty="0"/>
              <a:t>до виборчих комісій;</a:t>
            </a:r>
          </a:p>
          <a:p>
            <a:pPr lvl="0"/>
            <a:r>
              <a:rPr lang="uk-UA" sz="3200" dirty="0"/>
              <a:t>З</a:t>
            </a:r>
            <a:r>
              <a:rPr lang="uk-UA" sz="3200" dirty="0" smtClean="0"/>
              <a:t>вернення </a:t>
            </a:r>
            <a:r>
              <a:rPr lang="uk-UA" sz="3200" dirty="0"/>
              <a:t>до судових органів;</a:t>
            </a:r>
          </a:p>
          <a:p>
            <a:pPr lvl="0"/>
            <a:r>
              <a:rPr lang="uk-UA" sz="3200" dirty="0"/>
              <a:t>З</a:t>
            </a:r>
            <a:r>
              <a:rPr lang="uk-UA" sz="3200" dirty="0" smtClean="0"/>
              <a:t>вернення </a:t>
            </a:r>
            <a:r>
              <a:rPr lang="uk-UA" sz="3200" dirty="0"/>
              <a:t>до правоохоронних органів;</a:t>
            </a:r>
          </a:p>
          <a:p>
            <a:pPr lvl="0"/>
            <a:r>
              <a:rPr lang="uk-UA" sz="3200" dirty="0"/>
              <a:t>З</a:t>
            </a:r>
            <a:r>
              <a:rPr lang="uk-UA" sz="3200" dirty="0" smtClean="0"/>
              <a:t>вернення </a:t>
            </a:r>
            <a:r>
              <a:rPr lang="uk-UA" sz="3200" dirty="0"/>
              <a:t>до органів влади (посадових осіб).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48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Г</a:t>
            </a:r>
            <a:r>
              <a:rPr lang="uk-UA" b="1" dirty="0" smtClean="0"/>
              <a:t>ромадяни </a:t>
            </a:r>
            <a:r>
              <a:rPr lang="uk-UA" b="1" dirty="0"/>
              <a:t>можуть звертатися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lvl="0"/>
            <a:r>
              <a:rPr lang="uk-UA" sz="2800" dirty="0"/>
              <a:t> </a:t>
            </a:r>
            <a:r>
              <a:rPr lang="uk-UA" sz="2800" b="1" i="1" dirty="0"/>
              <a:t>до виборчих комісій</a:t>
            </a:r>
            <a:r>
              <a:rPr lang="uk-UA" sz="2800" dirty="0"/>
              <a:t> – на підставі Законів України «Про вибори Президента України», «Про вибори народних депутатів України», «Про вибори депутатів Верховної Ради Автономної Республіки Крим, місцевих рад та сільських, селищних, міських голів»;</a:t>
            </a:r>
          </a:p>
          <a:p>
            <a:pPr lvl="0"/>
            <a:r>
              <a:rPr lang="uk-UA" sz="2800" b="1" i="1" dirty="0"/>
              <a:t>до суду</a:t>
            </a:r>
            <a:r>
              <a:rPr lang="uk-UA" sz="2800" dirty="0"/>
              <a:t> – у порядку, передбаченому Кодексом адміністративного судочинства України, </a:t>
            </a:r>
          </a:p>
          <a:p>
            <a:pPr lvl="4"/>
            <a:r>
              <a:rPr lang="uk-UA" sz="2800" b="1" i="1" dirty="0"/>
              <a:t>до правоохоронних органів</a:t>
            </a:r>
            <a:r>
              <a:rPr lang="uk-UA" sz="2800" dirty="0"/>
              <a:t> – у випадках, коли законодавством передбачено адміністративну або кримінальну відповідальність за порушення виборчих прав громадян.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10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Способи фіксування порушень (докази):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lvl="2"/>
            <a:endParaRPr lang="uk-UA" sz="2800" dirty="0" smtClean="0"/>
          </a:p>
          <a:p>
            <a:pPr lvl="3"/>
            <a:r>
              <a:rPr lang="uk-UA" sz="2800" dirty="0" smtClean="0"/>
              <a:t>акти </a:t>
            </a:r>
            <a:r>
              <a:rPr lang="uk-UA" sz="2800" dirty="0"/>
              <a:t>про порушення;</a:t>
            </a:r>
          </a:p>
          <a:p>
            <a:pPr lvl="3"/>
            <a:r>
              <a:rPr lang="uk-UA" sz="2800" dirty="0"/>
              <a:t>покази свідків порушень;</a:t>
            </a:r>
          </a:p>
          <a:p>
            <a:pPr lvl="3"/>
            <a:r>
              <a:rPr lang="uk-UA" sz="2800" dirty="0"/>
              <a:t>фотознімки;</a:t>
            </a:r>
          </a:p>
          <a:p>
            <a:pPr lvl="3"/>
            <a:r>
              <a:rPr lang="uk-UA" sz="2800" dirty="0"/>
              <a:t>звукозаписи;</a:t>
            </a:r>
          </a:p>
          <a:p>
            <a:pPr lvl="3"/>
            <a:r>
              <a:rPr lang="uk-UA" sz="2800" dirty="0"/>
              <a:t>відеозаписи;</a:t>
            </a:r>
          </a:p>
          <a:p>
            <a:pPr lvl="3"/>
            <a:r>
              <a:rPr lang="uk-UA" sz="2800" dirty="0"/>
              <a:t>висновки експертів;</a:t>
            </a:r>
          </a:p>
          <a:p>
            <a:pPr lvl="3"/>
            <a:r>
              <a:rPr lang="uk-UA" sz="2800" dirty="0"/>
              <a:t>письмові документи;</a:t>
            </a:r>
          </a:p>
          <a:p>
            <a:pPr lvl="3"/>
            <a:r>
              <a:rPr lang="uk-UA" sz="2800" dirty="0"/>
              <a:t>інші докази.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48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А</a:t>
            </a:r>
            <a:r>
              <a:rPr lang="uk-UA" b="1" dirty="0" smtClean="0"/>
              <a:t>кт </a:t>
            </a:r>
            <a:r>
              <a:rPr lang="uk-UA" b="1" dirty="0"/>
              <a:t>про порушення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marL="0" indent="0">
              <a:buNone/>
            </a:pPr>
            <a:r>
              <a:rPr lang="uk-UA" sz="2800" dirty="0"/>
              <a:t>С</a:t>
            </a:r>
            <a:r>
              <a:rPr lang="uk-UA" sz="2800" dirty="0" smtClean="0"/>
              <a:t>класти </a:t>
            </a:r>
            <a:r>
              <a:rPr lang="uk-UA" sz="2800" dirty="0"/>
              <a:t>акт мають право:</a:t>
            </a:r>
          </a:p>
          <a:p>
            <a:pPr lvl="0"/>
            <a:r>
              <a:rPr lang="uk-UA" sz="2800" dirty="0"/>
              <a:t>Офіційний спостерігач від партії, кандидата, громадської організації;</a:t>
            </a:r>
          </a:p>
          <a:p>
            <a:pPr lvl="0"/>
            <a:r>
              <a:rPr lang="uk-UA" sz="2800" dirty="0"/>
              <a:t>Кандидат у депутати та його довірена особа;</a:t>
            </a:r>
          </a:p>
          <a:p>
            <a:pPr lvl="0"/>
            <a:r>
              <a:rPr lang="uk-UA" sz="2800" dirty="0"/>
              <a:t>Уповноважена особа партії.</a:t>
            </a:r>
          </a:p>
          <a:p>
            <a:pPr marL="914400" lvl="2" indent="0">
              <a:buNone/>
            </a:pPr>
            <a:endParaRPr lang="uk-UA" sz="2800" dirty="0" smtClean="0"/>
          </a:p>
          <a:p>
            <a:pPr marL="1371600" lvl="3" indent="0">
              <a:buNone/>
            </a:pPr>
            <a:r>
              <a:rPr lang="uk-UA" sz="2800" dirty="0" smtClean="0"/>
              <a:t>Формально </a:t>
            </a:r>
            <a:r>
              <a:rPr lang="uk-UA" sz="2800" dirty="0"/>
              <a:t>виборець не має повноважень офіційно фіксувати порушення. Однак він може звернутися до спостерігачів чи представників </a:t>
            </a:r>
            <a:r>
              <a:rPr lang="uk-UA" sz="2800" dirty="0" smtClean="0"/>
              <a:t>кандидатів.</a:t>
            </a:r>
            <a:endParaRPr lang="uk-UA" sz="2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06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А</a:t>
            </a:r>
            <a:r>
              <a:rPr lang="uk-UA" b="1" dirty="0" smtClean="0"/>
              <a:t>кт </a:t>
            </a:r>
            <a:r>
              <a:rPr lang="uk-UA" b="1" dirty="0"/>
              <a:t>про порушення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lvl="1"/>
            <a:r>
              <a:rPr lang="uk-UA" sz="2800" dirty="0"/>
              <a:t>де (місце);</a:t>
            </a:r>
          </a:p>
          <a:p>
            <a:pPr lvl="1"/>
            <a:r>
              <a:rPr lang="uk-UA" sz="2800" dirty="0"/>
              <a:t>коли (час, день);</a:t>
            </a:r>
          </a:p>
          <a:p>
            <a:pPr lvl="1"/>
            <a:r>
              <a:rPr lang="uk-UA" sz="2800" dirty="0"/>
              <a:t>за яких обставин;</a:t>
            </a:r>
          </a:p>
          <a:p>
            <a:pPr lvl="1"/>
            <a:r>
              <a:rPr lang="uk-UA" sz="2800" dirty="0"/>
              <a:t>що відбулося;</a:t>
            </a:r>
          </a:p>
          <a:p>
            <a:pPr lvl="1"/>
            <a:r>
              <a:rPr lang="uk-UA" sz="2800" dirty="0"/>
              <a:t>яку норму закону про вибори було порушено;</a:t>
            </a:r>
          </a:p>
          <a:p>
            <a:pPr lvl="1"/>
            <a:r>
              <a:rPr lang="uk-UA" sz="2800" dirty="0"/>
              <a:t>хто вчинив порушення;</a:t>
            </a:r>
          </a:p>
          <a:p>
            <a:pPr lvl="1"/>
            <a:r>
              <a:rPr lang="uk-UA" sz="2800" dirty="0"/>
              <a:t>інша інформація на розсуд спостерігача;</a:t>
            </a:r>
          </a:p>
          <a:p>
            <a:pPr lvl="1"/>
            <a:r>
              <a:rPr lang="uk-UA" sz="2800" dirty="0"/>
              <a:t>персональні дані особи, яка склала акт, та осіб, які його підписали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63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1383474"/>
          </a:xfrm>
        </p:spPr>
        <p:txBody>
          <a:bodyPr/>
          <a:lstStyle/>
          <a:p>
            <a:pPr algn="ctr"/>
            <a:r>
              <a:rPr lang="uk-UA" b="1" i="1" dirty="0"/>
              <a:t>Дії спостерігачів та інших осіб при виявленні </a:t>
            </a:r>
            <a:r>
              <a:rPr lang="uk-UA" b="1" i="1" dirty="0" smtClean="0"/>
              <a:t>порушень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719072"/>
            <a:ext cx="8784201" cy="4018050"/>
          </a:xfrm>
        </p:spPr>
        <p:txBody>
          <a:bodyPr/>
          <a:lstStyle/>
          <a:p>
            <a:pPr lvl="1"/>
            <a:r>
              <a:rPr lang="uk-UA" sz="2800" dirty="0"/>
              <a:t>попередити порушника про відповідальність;</a:t>
            </a:r>
          </a:p>
          <a:p>
            <a:pPr lvl="1"/>
            <a:r>
              <a:rPr lang="uk-UA" sz="2800" dirty="0"/>
              <a:t>повідомити про факт порушення присутніх, привернути увагу голови та членів виборчої комісії;</a:t>
            </a:r>
          </a:p>
          <a:p>
            <a:pPr lvl="1"/>
            <a:r>
              <a:rPr lang="uk-UA" sz="2800" dirty="0"/>
              <a:t>зафіксувати правопорушення та зібрати належні докази;</a:t>
            </a:r>
          </a:p>
          <a:p>
            <a:pPr lvl="1"/>
            <a:r>
              <a:rPr lang="uk-UA" sz="2800" dirty="0"/>
              <a:t>оскаржити неправомірні рішення, дії чи бездіяльність.</a:t>
            </a:r>
          </a:p>
        </p:txBody>
      </p:sp>
    </p:spTree>
    <p:extLst>
      <p:ext uri="{BB962C8B-B14F-4D97-AF65-F5344CB8AC3E}">
        <p14:creationId xmlns:p14="http://schemas.microsoft.com/office/powerpoint/2010/main" val="217884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932370"/>
          </a:xfrm>
        </p:spPr>
        <p:txBody>
          <a:bodyPr/>
          <a:lstStyle/>
          <a:p>
            <a:pPr algn="ctr"/>
            <a:r>
              <a:rPr lang="uk-UA" b="1" dirty="0" smtClean="0"/>
              <a:t>Як оскаржити порушення?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304544"/>
            <a:ext cx="8784201" cy="4432578"/>
          </a:xfrm>
        </p:spPr>
        <p:txBody>
          <a:bodyPr/>
          <a:lstStyle/>
          <a:p>
            <a:pPr marL="0" indent="0">
              <a:buNone/>
            </a:pPr>
            <a:r>
              <a:rPr lang="uk-UA" sz="2800" dirty="0"/>
              <a:t>1) </a:t>
            </a:r>
            <a:r>
              <a:rPr lang="uk-UA" sz="2800" dirty="0" smtClean="0"/>
              <a:t>Подати скаргу до виборчої комісії;</a:t>
            </a:r>
            <a:endParaRPr lang="uk-UA" sz="2800" dirty="0"/>
          </a:p>
          <a:p>
            <a:pPr marL="0" indent="0">
              <a:buNone/>
            </a:pPr>
            <a:r>
              <a:rPr lang="uk-UA" sz="2800" dirty="0"/>
              <a:t>2) </a:t>
            </a:r>
            <a:r>
              <a:rPr lang="uk-UA" sz="2800" dirty="0" smtClean="0"/>
              <a:t>Звернутися до суду;</a:t>
            </a:r>
            <a:r>
              <a:rPr lang="uk-UA" sz="2800" dirty="0"/>
              <a:t> </a:t>
            </a:r>
            <a:endParaRPr lang="uk-UA" sz="2800" dirty="0" smtClean="0"/>
          </a:p>
          <a:p>
            <a:pPr marL="0" indent="0">
              <a:buNone/>
            </a:pPr>
            <a:r>
              <a:rPr lang="uk-UA" sz="2800" dirty="0" smtClean="0"/>
              <a:t>3</a:t>
            </a:r>
            <a:r>
              <a:rPr lang="uk-UA" sz="2800" dirty="0"/>
              <a:t>) </a:t>
            </a:r>
            <a:r>
              <a:rPr lang="uk-UA" sz="2800" dirty="0" smtClean="0"/>
              <a:t>Звернутися до правоохоронних органів. </a:t>
            </a:r>
          </a:p>
          <a:p>
            <a:pPr marL="0" indent="0">
              <a:buNone/>
            </a:pPr>
            <a:endParaRPr lang="uk-UA" sz="2800" dirty="0"/>
          </a:p>
          <a:p>
            <a:pPr marL="0" indent="0">
              <a:buNone/>
            </a:pPr>
            <a:r>
              <a:rPr lang="uk-UA" dirty="0"/>
              <a:t>Компетенцією правоохоронних органів є розгляд справ, за які передбачена адміністративна чи кримінальна відповідальність. Основним завданням правоохоронних органів є як припинення правопорушення, так і притягнення винних осіб до відповідальності. </a:t>
            </a:r>
          </a:p>
        </p:txBody>
      </p:sp>
    </p:spTree>
    <p:extLst>
      <p:ext uri="{BB962C8B-B14F-4D97-AF65-F5344CB8AC3E}">
        <p14:creationId xmlns:p14="http://schemas.microsoft.com/office/powerpoint/2010/main" val="126384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/>
              <a:t>Виборча комісія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r>
              <a:rPr lang="uk-UA" b="1" i="1" dirty="0"/>
              <a:t>Виборча комісія у разі задоволення скарги може прийняти рішення</a:t>
            </a:r>
            <a:r>
              <a:rPr lang="uk-UA" dirty="0"/>
              <a:t>: </a:t>
            </a:r>
          </a:p>
          <a:p>
            <a:pPr lvl="0"/>
            <a:r>
              <a:rPr lang="uk-UA" dirty="0"/>
              <a:t>визнати рішення суб’єкта оскарження чи окремих його положень, дії чи бездіяльність такими, що не відповідають вимогам законодавства про вибори, порушують виборчі права громадян, права та законні інтереси суб’єкта виборчого процесу; </a:t>
            </a:r>
          </a:p>
          <a:p>
            <a:pPr lvl="0"/>
            <a:r>
              <a:rPr lang="uk-UA" dirty="0"/>
              <a:t>скасувати рішення; </a:t>
            </a:r>
          </a:p>
          <a:p>
            <a:pPr lvl="0"/>
            <a:r>
              <a:rPr lang="uk-UA" dirty="0"/>
              <a:t>зобов’язати суб’єкта оскарження здійснити дії, передбачені законодавством, що регулює організацію та порядок проведення виборів; </a:t>
            </a: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0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/>
              <a:t>Виборча комісія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r>
              <a:rPr lang="uk-UA" b="1" i="1" dirty="0"/>
              <a:t>Виборча комісія у разі задоволення скарги може прийняти рішення</a:t>
            </a:r>
            <a:r>
              <a:rPr lang="uk-UA" dirty="0"/>
              <a:t>: </a:t>
            </a:r>
          </a:p>
          <a:p>
            <a:pPr lvl="0"/>
            <a:r>
              <a:rPr lang="uk-UA" dirty="0"/>
              <a:t>зобов’язати суб’єкта оскарження утриматися від вчинення певних дій; </a:t>
            </a:r>
          </a:p>
          <a:p>
            <a:pPr lvl="0"/>
            <a:r>
              <a:rPr lang="uk-UA" dirty="0"/>
              <a:t>поновити іншим способом порушені виборчі права громадян, права та законні інтереси суб’єкта виборчого процесу; </a:t>
            </a:r>
          </a:p>
          <a:p>
            <a:pPr lvl="1"/>
            <a:r>
              <a:rPr lang="uk-UA" dirty="0"/>
              <a:t>зобов’язати суб’єкта оскарження здійснити передбачені законодавством, що регулює організацію та порядок проведення виборів, дії, які випливають з факту скасування рішення, визнання оскаржених дій або бездіяльності протиправними. </a:t>
            </a:r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21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/>
              <a:t>З яких питань звертатися до суду?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uk-UA" sz="2800" dirty="0" smtClean="0"/>
              <a:t>оскаржувати </a:t>
            </a:r>
            <a:r>
              <a:rPr lang="uk-UA" sz="2800" dirty="0"/>
              <a:t>рішення, дії чи бездіяльність виборчих комісій, </a:t>
            </a:r>
            <a:r>
              <a:rPr lang="uk-UA" sz="2800" dirty="0" err="1"/>
              <a:t>комісій</a:t>
            </a:r>
            <a:r>
              <a:rPr lang="uk-UA" sz="2800" dirty="0"/>
              <a:t> з референдуму, членів цих </a:t>
            </a:r>
            <a:r>
              <a:rPr lang="uk-UA" sz="2800" dirty="0" smtClean="0"/>
              <a:t>комісій; </a:t>
            </a:r>
          </a:p>
          <a:p>
            <a:pPr lvl="1">
              <a:buFont typeface="Arial" pitchFamily="34" charset="0"/>
              <a:buChar char="•"/>
            </a:pPr>
            <a:r>
              <a:rPr lang="uk-UA" sz="2800" dirty="0" smtClean="0"/>
              <a:t>оскаржувати </a:t>
            </a:r>
            <a:r>
              <a:rPr lang="uk-UA" sz="2800" dirty="0"/>
              <a:t>рішення, дії чи бездіяльність органів виконавчої влади, органів місцевого самоврядування, засобів масової інформації, підприємств, установ, організацій, їхніх посадових та службових осіб, творчих працівників засобів масової інформації, що порушують законодавство про </a:t>
            </a:r>
            <a:r>
              <a:rPr lang="uk-UA" sz="2800" dirty="0" smtClean="0"/>
              <a:t>вибори;</a:t>
            </a:r>
            <a:endParaRPr lang="uk-UA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04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35974"/>
            <a:ext cx="8351520" cy="3141210"/>
          </a:xfrm>
        </p:spPr>
        <p:txBody>
          <a:bodyPr/>
          <a:lstStyle/>
          <a:p>
            <a:pPr algn="ctr"/>
            <a:r>
              <a:rPr lang="uk-UA" sz="3600" b="1" dirty="0" smtClean="0"/>
              <a:t>Тема </a:t>
            </a:r>
            <a:r>
              <a:rPr lang="en-US" sz="3600" b="1" dirty="0"/>
              <a:t>6</a:t>
            </a:r>
            <a:r>
              <a:rPr lang="uk-UA" sz="3600" b="1" dirty="0" smtClean="0"/>
              <a:t>. </a:t>
            </a:r>
            <a:br>
              <a:rPr lang="uk-UA" sz="3600" b="1" dirty="0" smtClean="0"/>
            </a:br>
            <a:r>
              <a:rPr lang="uk-UA" sz="3600" b="1" dirty="0"/>
              <a:t>Можливі порушення виборчих прав громадян. </a:t>
            </a:r>
            <a:r>
              <a:rPr lang="uk-UA" sz="3600" b="1" dirty="0" smtClean="0"/>
              <a:t>Способи </a:t>
            </a:r>
            <a:r>
              <a:rPr lang="uk-UA" sz="3600" b="1" dirty="0"/>
              <a:t>захисту і відповідальність.</a:t>
            </a:r>
            <a:r>
              <a:rPr lang="uk-UA" sz="3600" dirty="0"/>
              <a:t/>
            </a:r>
            <a:br>
              <a:rPr lang="uk-UA" sz="3600" dirty="0"/>
            </a:br>
            <a:endParaRPr lang="uk-UA" sz="3600" b="1" dirty="0"/>
          </a:p>
        </p:txBody>
      </p:sp>
      <p:pic>
        <p:nvPicPr>
          <p:cNvPr id="4" name="Рисунок 3" descr="https://encrypted-tbn2.gstatic.com/images?q=tbn:ANd9GcScziD06m1UR5pcHaJwmM69EAZbsUP2MyXpz5w-r630aTleNrjZ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592" y="3133344"/>
            <a:ext cx="5169408" cy="372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444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smtClean="0"/>
              <a:t>З яких питань звертатися до суду?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7"/>
            <a:ext cx="8784201" cy="470473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uk-UA" sz="2800" dirty="0"/>
              <a:t>звернутися з адміністративним позовом про уточнення списку виборців, у тому числі про включення або виключення зі списку себе особисто або інших осіб;</a:t>
            </a:r>
          </a:p>
          <a:p>
            <a:pPr lvl="1">
              <a:buFont typeface="Arial" pitchFamily="34" charset="0"/>
              <a:buChar char="•"/>
            </a:pPr>
            <a:r>
              <a:rPr lang="uk-UA" sz="2800" dirty="0" smtClean="0"/>
              <a:t>оскаржувати </a:t>
            </a:r>
            <a:r>
              <a:rPr lang="uk-UA" sz="2800" dirty="0"/>
              <a:t>дії чи бездіяльність кандидатів, їхніх довірених осіб, партії (блоку), місцевої організації партії, їхніх посадових осіб та уповноважених осіб, офіційних спостерігачів від суб'єктів виборчого процесу, що порушують законодавство про вибори чи </a:t>
            </a:r>
            <a:r>
              <a:rPr lang="uk-UA" sz="2800" dirty="0" smtClean="0"/>
              <a:t>референдум.</a:t>
            </a:r>
            <a:endParaRPr lang="uk-UA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25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1139634"/>
          </a:xfrm>
        </p:spPr>
        <p:txBody>
          <a:bodyPr/>
          <a:lstStyle/>
          <a:p>
            <a:pPr algn="ctr"/>
            <a:r>
              <a:rPr lang="uk-UA" b="1" dirty="0"/>
              <a:t>Відповідальність за порушення </a:t>
            </a:r>
            <a:r>
              <a:rPr lang="uk-UA" b="1" dirty="0" smtClean="0"/>
              <a:t>виборчого законодавства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341120"/>
            <a:ext cx="8784201" cy="4396002"/>
          </a:xfrm>
        </p:spPr>
        <p:txBody>
          <a:bodyPr/>
          <a:lstStyle/>
          <a:p>
            <a:pPr marL="0" indent="0">
              <a:buNone/>
            </a:pPr>
            <a:endParaRPr lang="uk-UA" b="1" dirty="0" smtClean="0"/>
          </a:p>
          <a:p>
            <a:pPr marL="0" indent="0">
              <a:buNone/>
            </a:pPr>
            <a:endParaRPr lang="uk-UA" sz="3200" dirty="0" smtClean="0"/>
          </a:p>
          <a:p>
            <a:pPr marL="0" indent="0">
              <a:buNone/>
            </a:pPr>
            <a:r>
              <a:rPr lang="uk-UA" sz="3200" dirty="0" smtClean="0"/>
              <a:t>Особи</a:t>
            </a:r>
            <a:r>
              <a:rPr lang="uk-UA" sz="3200" dirty="0"/>
              <a:t>, винні в порушенні законодавства про вибори народних депутатів України, притягаються до кримінальної, адміністративної або іншої </a:t>
            </a:r>
            <a:r>
              <a:rPr lang="uk-UA" sz="3200" dirty="0" smtClean="0"/>
              <a:t>відповідальності.</a:t>
            </a:r>
            <a:endParaRPr lang="uk-UA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2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Кримінальний кодекс України</a:t>
            </a:r>
            <a:r>
              <a:rPr lang="uk-UA" dirty="0"/>
              <a:t> 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70432"/>
            <a:ext cx="8784201" cy="4566690"/>
          </a:xfrm>
        </p:spPr>
        <p:txBody>
          <a:bodyPr/>
          <a:lstStyle/>
          <a:p>
            <a:pPr marL="0" indent="0">
              <a:buNone/>
            </a:pPr>
            <a:r>
              <a:rPr lang="uk-UA" sz="2800" b="1" i="1" dirty="0" smtClean="0"/>
              <a:t>встановлює </a:t>
            </a:r>
            <a:r>
              <a:rPr lang="uk-UA" sz="2800" b="1" i="1" dirty="0"/>
              <a:t>відповідальність за</a:t>
            </a:r>
            <a:r>
              <a:rPr lang="uk-UA" sz="2800" b="1" i="1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uk-UA" sz="2800" dirty="0"/>
              <a:t>перешкоджання вільному здійсненню громадянином свого виборчого права, перешкоджання діяльності іншого суб’єкта виборчого процесу, члена виборчої комісії або офіційного спостерігача при виконанні ними своїх повноважень, поєднані з підкупом, обманом або примушуванням, а також ухилення члена виборчої комісії у роботі комісії без поважних </a:t>
            </a:r>
            <a:r>
              <a:rPr lang="uk-UA" sz="2800" dirty="0" smtClean="0"/>
              <a:t>причин;</a:t>
            </a:r>
            <a:endParaRPr lang="uk-UA" sz="2800" dirty="0"/>
          </a:p>
          <a:p>
            <a:endParaRPr lang="uk-U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7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Кримінальний кодекс України</a:t>
            </a:r>
            <a:r>
              <a:rPr lang="uk-UA" dirty="0"/>
              <a:t> 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70432"/>
            <a:ext cx="8784201" cy="4566690"/>
          </a:xfrm>
        </p:spPr>
        <p:txBody>
          <a:bodyPr/>
          <a:lstStyle/>
          <a:p>
            <a:pPr marL="0" indent="0">
              <a:buNone/>
            </a:pPr>
            <a:r>
              <a:rPr lang="uk-UA" sz="2800" b="1" i="1" dirty="0" smtClean="0"/>
              <a:t>встановлює </a:t>
            </a:r>
            <a:r>
              <a:rPr lang="uk-UA" sz="2800" b="1" i="1" dirty="0"/>
              <a:t>відповідальність за</a:t>
            </a:r>
            <a:r>
              <a:rPr lang="uk-UA" sz="2800" b="1" i="1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/>
              <a:t>незаконне виготовлення або зберігання чи використання завідомо незаконно виготовлених виборчих </a:t>
            </a:r>
            <a:r>
              <a:rPr lang="uk-UA" sz="2800" dirty="0" smtClean="0"/>
              <a:t>бюлетенів;</a:t>
            </a:r>
          </a:p>
          <a:p>
            <a:pPr lvl="1">
              <a:buFont typeface="Arial" pitchFamily="34" charset="0"/>
              <a:buChar char="•"/>
            </a:pPr>
            <a:r>
              <a:rPr lang="uk-UA" sz="2800" dirty="0"/>
              <a:t>підробку виборчих документів, а так само використання завідомо підроблених виборчих документів, вчинені членом виборчої комісії, кандидатом, його уповноваженим представником, уповноваженою особою політичної партії (блоку</a:t>
            </a:r>
            <a:r>
              <a:rPr lang="uk-UA" sz="2800" dirty="0" smtClean="0"/>
              <a:t>);</a:t>
            </a:r>
          </a:p>
          <a:p>
            <a:pPr lvl="4">
              <a:buFont typeface="Arial" pitchFamily="34" charset="0"/>
              <a:buChar char="•"/>
            </a:pPr>
            <a:r>
              <a:rPr lang="uk-UA" sz="2800" dirty="0"/>
              <a:t>незаконну передачу іншій особі виборчого бюлетеня </a:t>
            </a:r>
            <a:r>
              <a:rPr lang="uk-UA" sz="2800" dirty="0" smtClean="0"/>
              <a:t>виборцем;</a:t>
            </a:r>
            <a:endParaRPr lang="uk-UA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55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Кримінальний кодекс України</a:t>
            </a:r>
            <a:r>
              <a:rPr lang="uk-UA" dirty="0"/>
              <a:t> 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70432"/>
            <a:ext cx="8784201" cy="4566690"/>
          </a:xfrm>
        </p:spPr>
        <p:txBody>
          <a:bodyPr/>
          <a:lstStyle/>
          <a:p>
            <a:pPr marL="0" indent="0">
              <a:buNone/>
            </a:pPr>
            <a:r>
              <a:rPr lang="uk-UA" sz="2800" b="1" i="1" dirty="0" smtClean="0"/>
              <a:t>встановлює </a:t>
            </a:r>
            <a:r>
              <a:rPr lang="uk-UA" sz="2800" b="1" i="1" dirty="0"/>
              <a:t>відповідальність за</a:t>
            </a:r>
            <a:r>
              <a:rPr lang="uk-UA" sz="2800" b="1" i="1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uk-UA" sz="2800" dirty="0" smtClean="0"/>
              <a:t>викрадення </a:t>
            </a:r>
            <a:r>
              <a:rPr lang="uk-UA" sz="2800" dirty="0"/>
              <a:t>чи приховування виборчого бюлетеня, виборчого протоколу або скриньки з бюлетенями, або незаконне знищення чи псування скриньки з </a:t>
            </a:r>
            <a:r>
              <a:rPr lang="uk-UA" sz="2800" dirty="0" smtClean="0"/>
              <a:t>бюлетенями;</a:t>
            </a:r>
          </a:p>
          <a:p>
            <a:pPr lvl="1">
              <a:buFont typeface="Arial" pitchFamily="34" charset="0"/>
              <a:buChar char="•"/>
            </a:pPr>
            <a:r>
              <a:rPr lang="uk-UA" sz="2800" dirty="0"/>
              <a:t>умисне порушення таємниці голосування під час проведення виборів, що виявилося у розголошенні  змісту волевиявлення громадянина, який взяв участь у </a:t>
            </a:r>
            <a:r>
              <a:rPr lang="uk-UA" sz="2800" dirty="0" smtClean="0"/>
              <a:t>виборах;</a:t>
            </a:r>
            <a:endParaRPr lang="uk-UA" sz="2800" b="1" dirty="0">
              <a:solidFill>
                <a:srgbClr val="C00000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uk-UA" sz="2800" dirty="0" smtClean="0"/>
          </a:p>
        </p:txBody>
      </p:sp>
    </p:spTree>
    <p:extLst>
      <p:ext uri="{BB962C8B-B14F-4D97-AF65-F5344CB8AC3E}">
        <p14:creationId xmlns:p14="http://schemas.microsoft.com/office/powerpoint/2010/main" val="65090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Кримінальний кодекс України</a:t>
            </a:r>
            <a:r>
              <a:rPr lang="uk-UA" dirty="0"/>
              <a:t> 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70432"/>
            <a:ext cx="8784201" cy="4566690"/>
          </a:xfrm>
        </p:spPr>
        <p:txBody>
          <a:bodyPr/>
          <a:lstStyle/>
          <a:p>
            <a:pPr marL="0" indent="0">
              <a:buNone/>
            </a:pPr>
            <a:r>
              <a:rPr lang="uk-UA" sz="2800" b="1" i="1" dirty="0" smtClean="0"/>
              <a:t>встановлює </a:t>
            </a:r>
            <a:r>
              <a:rPr lang="uk-UA" sz="2800" b="1" i="1" dirty="0"/>
              <a:t>відповідальність за</a:t>
            </a:r>
            <a:r>
              <a:rPr lang="uk-UA" sz="2800" b="1" i="1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uk-UA" sz="2800" dirty="0" smtClean="0"/>
              <a:t>умисне </a:t>
            </a:r>
            <a:r>
              <a:rPr lang="uk-UA" sz="2800" dirty="0"/>
              <a:t>надання членом виборчої комісії громадянину можливості проголосувати за іншу особу чи проголосувати більше, ніж один раз у ході голосування, або надання виборчого бюлетеня особі, яка не включена до списку виборців на відповідній виборчій дільниці, або надання виборцю заповненого виборчого </a:t>
            </a:r>
            <a:r>
              <a:rPr lang="uk-UA" sz="2800" dirty="0" smtClean="0"/>
              <a:t>бюлетеня;</a:t>
            </a:r>
          </a:p>
          <a:p>
            <a:pPr lvl="4">
              <a:buFont typeface="Arial" pitchFamily="34" charset="0"/>
              <a:buChar char="•"/>
            </a:pPr>
            <a:r>
              <a:rPr lang="uk-UA" sz="2800" dirty="0"/>
              <a:t>голосування виборцем, який бере участь у виборах на виборчій дільниці, більше ніж один </a:t>
            </a:r>
            <a:r>
              <a:rPr lang="uk-UA" sz="2800" dirty="0" smtClean="0"/>
              <a:t>раз</a:t>
            </a:r>
            <a:r>
              <a:rPr lang="uk-UA" sz="2800" dirty="0"/>
              <a:t>.</a:t>
            </a:r>
            <a:endParaRPr lang="uk-UA" sz="2800" b="1" dirty="0">
              <a:solidFill>
                <a:srgbClr val="C00000"/>
              </a:solidFill>
            </a:endParaRPr>
          </a:p>
          <a:p>
            <a:pPr lvl="1">
              <a:buFont typeface="Arial" pitchFamily="34" charset="0"/>
              <a:buChar char="•"/>
            </a:pPr>
            <a:endParaRPr lang="uk-UA" sz="2800" dirty="0" smtClean="0"/>
          </a:p>
        </p:txBody>
      </p:sp>
    </p:spTree>
    <p:extLst>
      <p:ext uri="{BB962C8B-B14F-4D97-AF65-F5344CB8AC3E}">
        <p14:creationId xmlns:p14="http://schemas.microsoft.com/office/powerpoint/2010/main" val="339058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98258"/>
          </a:xfrm>
        </p:spPr>
        <p:txBody>
          <a:bodyPr/>
          <a:lstStyle/>
          <a:p>
            <a:pPr algn="ctr"/>
            <a:r>
              <a:rPr lang="uk-UA" b="1" i="1" dirty="0"/>
              <a:t>Кодекс про адміністративні правопорушення</a:t>
            </a:r>
            <a:r>
              <a:rPr lang="uk-UA" dirty="0"/>
              <a:t> 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70432"/>
            <a:ext cx="8784201" cy="4566690"/>
          </a:xfrm>
        </p:spPr>
        <p:txBody>
          <a:bodyPr/>
          <a:lstStyle/>
          <a:p>
            <a:pPr marL="0" indent="0">
              <a:buNone/>
            </a:pPr>
            <a:r>
              <a:rPr lang="uk-UA" sz="2800" b="1" i="1" dirty="0" smtClean="0"/>
              <a:t>встановлює </a:t>
            </a:r>
            <a:r>
              <a:rPr lang="uk-UA" sz="2800" b="1" i="1" dirty="0"/>
              <a:t>відповідальність за</a:t>
            </a:r>
            <a:r>
              <a:rPr lang="uk-UA" sz="2800" b="1" i="1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uk-UA" sz="2800" dirty="0"/>
              <a:t>порушення порядку ведення Державного реєстру виборців, порядку подання відомостей про виборців до органів Державного реєстру виборців, виборчих комісій, порядку складання та подання списків виборців та використання таких </a:t>
            </a:r>
            <a:r>
              <a:rPr lang="uk-UA" sz="2800" dirty="0" smtClean="0"/>
              <a:t>списків;</a:t>
            </a:r>
          </a:p>
          <a:p>
            <a:pPr lvl="3">
              <a:buFont typeface="Arial" pitchFamily="34" charset="0"/>
              <a:buChar char="•"/>
            </a:pPr>
            <a:r>
              <a:rPr lang="uk-UA" sz="2800" dirty="0"/>
              <a:t>порушення права громадянина на ознайомлення в установленому законом порядку з відомостями Державного реєстру виборців, зі списком виборців;</a:t>
            </a:r>
          </a:p>
          <a:p>
            <a:pPr lvl="1">
              <a:buFont typeface="Arial" pitchFamily="34" charset="0"/>
              <a:buChar char="•"/>
            </a:pPr>
            <a:endParaRPr lang="uk-UA" sz="2800" dirty="0" smtClean="0"/>
          </a:p>
        </p:txBody>
      </p:sp>
    </p:spTree>
    <p:extLst>
      <p:ext uri="{BB962C8B-B14F-4D97-AF65-F5344CB8AC3E}">
        <p14:creationId xmlns:p14="http://schemas.microsoft.com/office/powerpoint/2010/main" val="10188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98258"/>
          </a:xfrm>
        </p:spPr>
        <p:txBody>
          <a:bodyPr/>
          <a:lstStyle/>
          <a:p>
            <a:pPr algn="ctr"/>
            <a:r>
              <a:rPr lang="uk-UA" b="1" i="1" dirty="0"/>
              <a:t>Кодекс про адміністративні правопорушення</a:t>
            </a:r>
            <a:r>
              <a:rPr lang="uk-UA" dirty="0"/>
              <a:t> 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70432"/>
            <a:ext cx="8784201" cy="4566690"/>
          </a:xfrm>
        </p:spPr>
        <p:txBody>
          <a:bodyPr/>
          <a:lstStyle/>
          <a:p>
            <a:pPr marL="0" indent="0">
              <a:buNone/>
            </a:pPr>
            <a:r>
              <a:rPr lang="uk-UA" sz="2800" b="1" i="1" dirty="0" smtClean="0"/>
              <a:t>встановлює </a:t>
            </a:r>
            <a:r>
              <a:rPr lang="uk-UA" sz="2800" b="1" i="1" dirty="0"/>
              <a:t>відповідальність за</a:t>
            </a:r>
            <a:r>
              <a:rPr lang="uk-UA" sz="2800" b="1" i="1" dirty="0" smtClean="0"/>
              <a:t>:</a:t>
            </a:r>
          </a:p>
          <a:p>
            <a:pPr lvl="0"/>
            <a:r>
              <a:rPr lang="uk-UA" sz="2600" dirty="0"/>
              <a:t>порушення передбаченого законом порядку ведення передвиборної агітації з використанням друкованих, електронних (аудіовізуальних) засобів масової інформації;</a:t>
            </a:r>
          </a:p>
          <a:p>
            <a:pPr lvl="0"/>
            <a:r>
              <a:rPr lang="uk-UA" sz="2600" dirty="0"/>
              <a:t>порушення порядку надання фінансової (матеріальної) підтримки для здійснення виборчої кампанії, якщо у зазначених діях відсутній склад злочину;</a:t>
            </a:r>
          </a:p>
          <a:p>
            <a:pPr lvl="4"/>
            <a:r>
              <a:rPr lang="uk-UA" sz="2600" dirty="0"/>
              <a:t>замовлення або виготовлення виборчих бюлетенів понад встановлену рішенням відповідної виборчої комісії кількість;</a:t>
            </a:r>
          </a:p>
          <a:p>
            <a:pPr lvl="1">
              <a:buFont typeface="Arial" pitchFamily="34" charset="0"/>
              <a:buChar char="•"/>
            </a:pPr>
            <a:endParaRPr lang="uk-UA" sz="2800" dirty="0" smtClean="0"/>
          </a:p>
        </p:txBody>
      </p:sp>
    </p:spTree>
    <p:extLst>
      <p:ext uri="{BB962C8B-B14F-4D97-AF65-F5344CB8AC3E}">
        <p14:creationId xmlns:p14="http://schemas.microsoft.com/office/powerpoint/2010/main" val="403202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98258"/>
          </a:xfrm>
        </p:spPr>
        <p:txBody>
          <a:bodyPr/>
          <a:lstStyle/>
          <a:p>
            <a:pPr algn="ctr"/>
            <a:r>
              <a:rPr lang="uk-UA" b="1" i="1" dirty="0"/>
              <a:t>Кодекс про адміністративні правопорушення</a:t>
            </a:r>
            <a:r>
              <a:rPr lang="uk-UA" dirty="0"/>
              <a:t> 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70432"/>
            <a:ext cx="8784201" cy="4566690"/>
          </a:xfrm>
        </p:spPr>
        <p:txBody>
          <a:bodyPr/>
          <a:lstStyle/>
          <a:p>
            <a:pPr marL="0" indent="0">
              <a:buNone/>
            </a:pPr>
            <a:r>
              <a:rPr lang="uk-UA" sz="2800" b="1" i="1" dirty="0" smtClean="0"/>
              <a:t>встановлює </a:t>
            </a:r>
            <a:r>
              <a:rPr lang="uk-UA" sz="2800" b="1" i="1" dirty="0"/>
              <a:t>відповідальність за</a:t>
            </a:r>
            <a:r>
              <a:rPr lang="uk-UA" sz="2800" b="1" i="1" dirty="0" smtClean="0"/>
              <a:t>:</a:t>
            </a:r>
          </a:p>
          <a:p>
            <a:pPr lvl="0"/>
            <a:r>
              <a:rPr lang="uk-UA" sz="2800" dirty="0"/>
              <a:t>ненадання у випадках та порядку, встановлених законом, головою відповідної виборчої комісії або особою, яка відповідно до закону виконує його обов'язки, копії виборчого протоколу;</a:t>
            </a:r>
          </a:p>
          <a:p>
            <a:pPr lvl="0"/>
            <a:r>
              <a:rPr lang="uk-UA" sz="2800" dirty="0"/>
              <a:t>невиконання рішення виборчої комісії, прийнятого в межах їх повноважень;</a:t>
            </a:r>
          </a:p>
          <a:p>
            <a:pPr lvl="4"/>
            <a:r>
              <a:rPr lang="uk-UA" sz="2800" dirty="0"/>
              <a:t>відмова у звільненні члена виборчої комісії від виконання виробничих чи службових обов'язків за основним місцем роботи на час виконання ним повноважень члена виборчої комісії;</a:t>
            </a:r>
          </a:p>
          <a:p>
            <a:pPr lvl="1">
              <a:buFont typeface="Arial" pitchFamily="34" charset="0"/>
              <a:buChar char="•"/>
            </a:pPr>
            <a:endParaRPr lang="uk-UA" sz="2800" dirty="0" smtClean="0"/>
          </a:p>
        </p:txBody>
      </p:sp>
    </p:spTree>
    <p:extLst>
      <p:ext uri="{BB962C8B-B14F-4D97-AF65-F5344CB8AC3E}">
        <p14:creationId xmlns:p14="http://schemas.microsoft.com/office/powerpoint/2010/main" val="167911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98258"/>
          </a:xfrm>
        </p:spPr>
        <p:txBody>
          <a:bodyPr/>
          <a:lstStyle/>
          <a:p>
            <a:pPr algn="ctr"/>
            <a:r>
              <a:rPr lang="uk-UA" b="1" i="1" dirty="0"/>
              <a:t>Кодекс про адміністративні правопорушення</a:t>
            </a:r>
            <a:r>
              <a:rPr lang="uk-UA" dirty="0"/>
              <a:t> 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70432"/>
            <a:ext cx="8784201" cy="4566690"/>
          </a:xfrm>
        </p:spPr>
        <p:txBody>
          <a:bodyPr/>
          <a:lstStyle/>
          <a:p>
            <a:pPr marL="0" indent="0">
              <a:buNone/>
            </a:pPr>
            <a:r>
              <a:rPr lang="uk-UA" sz="2800" b="1" i="1" dirty="0" smtClean="0"/>
              <a:t>встановлює </a:t>
            </a:r>
            <a:r>
              <a:rPr lang="uk-UA" sz="2800" b="1" i="1" dirty="0"/>
              <a:t>відповідальність за</a:t>
            </a:r>
            <a:r>
              <a:rPr lang="uk-UA" sz="2800" b="1" i="1" dirty="0" smtClean="0"/>
              <a:t>:</a:t>
            </a:r>
          </a:p>
          <a:p>
            <a:pPr lvl="0"/>
            <a:r>
              <a:rPr lang="uk-UA" sz="2800" dirty="0"/>
              <a:t>звільнення члена виборчої комісії з роботи або переведення його на нижчу посаду з підстав, пов'язаних із виконанням його обов'язків у виборчій </a:t>
            </a:r>
            <a:r>
              <a:rPr lang="uk-UA" sz="2800" dirty="0" smtClean="0"/>
              <a:t>комісії тощо</a:t>
            </a:r>
            <a:r>
              <a:rPr lang="uk-UA" sz="2800" dirty="0"/>
              <a:t>.</a:t>
            </a:r>
          </a:p>
          <a:p>
            <a:pPr marL="0" indent="0">
              <a:buNone/>
            </a:pPr>
            <a:endParaRPr lang="uk-UA" sz="2800" dirty="0"/>
          </a:p>
          <a:p>
            <a:pPr marL="2171700" lvl="5" indent="0">
              <a:buNone/>
            </a:pPr>
            <a:r>
              <a:rPr lang="uk-UA" sz="2800" dirty="0" smtClean="0"/>
              <a:t>Адміністративна </a:t>
            </a:r>
            <a:r>
              <a:rPr lang="uk-UA" sz="2800" dirty="0"/>
              <a:t>відповідальність за вказані правопорушення настає у вигляді штрафу, розмір якого визначається у неоподатковуваних мінімумах доходів громадян.</a:t>
            </a:r>
          </a:p>
          <a:p>
            <a:pPr lvl="1">
              <a:buFont typeface="Arial" pitchFamily="34" charset="0"/>
              <a:buChar char="•"/>
            </a:pPr>
            <a:endParaRPr lang="uk-UA" sz="2800" dirty="0" smtClean="0"/>
          </a:p>
        </p:txBody>
      </p:sp>
    </p:spTree>
    <p:extLst>
      <p:ext uri="{BB962C8B-B14F-4D97-AF65-F5344CB8AC3E}">
        <p14:creationId xmlns:p14="http://schemas.microsoft.com/office/powerpoint/2010/main" val="130043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595517"/>
          </a:xfrm>
        </p:spPr>
        <p:txBody>
          <a:bodyPr/>
          <a:lstStyle/>
          <a:p>
            <a:pPr algn="ctr"/>
            <a:r>
              <a:rPr lang="uk-UA" b="1" dirty="0" smtClean="0"/>
              <a:t>План</a:t>
            </a:r>
            <a:endParaRPr lang="uk-UA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207008"/>
            <a:ext cx="8784201" cy="4919156"/>
          </a:xfrm>
        </p:spPr>
        <p:txBody>
          <a:bodyPr/>
          <a:lstStyle/>
          <a:p>
            <a:pPr lvl="0"/>
            <a:r>
              <a:rPr lang="uk-UA" sz="2800" dirty="0"/>
              <a:t>Сутність і причини порушення виборчого законодавства.</a:t>
            </a:r>
          </a:p>
          <a:p>
            <a:pPr lvl="0"/>
            <a:r>
              <a:rPr lang="uk-UA" sz="2800" dirty="0"/>
              <a:t>Значимість порушень та їхній вплив на результати </a:t>
            </a:r>
            <a:r>
              <a:rPr lang="uk-UA" sz="2800" dirty="0" smtClean="0"/>
              <a:t>виборів.</a:t>
            </a:r>
            <a:endParaRPr lang="uk-UA" sz="2800" dirty="0"/>
          </a:p>
          <a:p>
            <a:pPr lvl="0"/>
            <a:r>
              <a:rPr lang="uk-UA" sz="2800" dirty="0"/>
              <a:t>Механізми захисту від </a:t>
            </a:r>
            <a:r>
              <a:rPr lang="uk-UA" sz="2800" dirty="0" smtClean="0"/>
              <a:t>порушень.</a:t>
            </a:r>
            <a:endParaRPr lang="uk-UA" sz="2800" dirty="0"/>
          </a:p>
          <a:p>
            <a:pPr lvl="0"/>
            <a:r>
              <a:rPr lang="uk-UA" sz="2800" dirty="0"/>
              <a:t>Відповідальність за порушення законодавства про вибори народних депутатів </a:t>
            </a:r>
            <a:r>
              <a:rPr lang="uk-UA" sz="2800" dirty="0" smtClean="0"/>
              <a:t>України.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98258"/>
          </a:xfrm>
        </p:spPr>
        <p:txBody>
          <a:bodyPr/>
          <a:lstStyle/>
          <a:p>
            <a:pPr algn="ctr"/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170432"/>
            <a:ext cx="8784201" cy="4566690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endParaRPr lang="uk-UA" sz="2800" dirty="0" smtClean="0"/>
          </a:p>
        </p:txBody>
      </p:sp>
      <p:pic>
        <p:nvPicPr>
          <p:cNvPr id="4" name="Рисунок 3" descr="fot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425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6607" y="2130425"/>
            <a:ext cx="8449938" cy="1470025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9080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7"/>
            <a:ext cx="8784201" cy="773875"/>
          </a:xfrm>
        </p:spPr>
        <p:txBody>
          <a:bodyPr/>
          <a:lstStyle/>
          <a:p>
            <a:pPr algn="ctr"/>
            <a:r>
              <a:rPr lang="uk-UA" b="1" dirty="0"/>
              <a:t>Порушення виборчого законодавства</a:t>
            </a:r>
            <a:r>
              <a:rPr lang="uk-UA" dirty="0"/>
              <a:t> 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5093776"/>
          </a:xfrm>
        </p:spPr>
        <p:txBody>
          <a:bodyPr/>
          <a:lstStyle/>
          <a:p>
            <a:pPr marL="0" lvl="0" indent="0">
              <a:buNone/>
            </a:pPr>
            <a:r>
              <a:rPr lang="uk-UA" sz="2000" dirty="0" smtClean="0">
                <a:solidFill>
                  <a:schemeClr val="tx1"/>
                </a:solidFill>
              </a:rPr>
              <a:t>.</a:t>
            </a:r>
            <a:endParaRPr lang="uk-UA" sz="2000" dirty="0">
              <a:solidFill>
                <a:schemeClr val="tx1"/>
              </a:solidFill>
            </a:endParaRPr>
          </a:p>
          <a:p>
            <a:endParaRPr lang="uk-UA" sz="2800" dirty="0" smtClean="0"/>
          </a:p>
          <a:p>
            <a:r>
              <a:rPr lang="uk-UA" sz="2800" dirty="0" smtClean="0"/>
              <a:t>Це </a:t>
            </a:r>
            <a:r>
              <a:rPr lang="uk-UA" sz="2800" dirty="0"/>
              <a:t>рішення, дії або бездіяльність, які приймаються (вчиняються, допускаються) суб’єктами виборчого процесу та іншими особами, причетними до організації і проведення виборів, якщо такі рішення дії або бездіяльність порушують норми закону про вибори.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33862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7"/>
            <a:ext cx="8784201" cy="1042099"/>
          </a:xfrm>
        </p:spPr>
        <p:txBody>
          <a:bodyPr/>
          <a:lstStyle/>
          <a:p>
            <a:pPr algn="ctr"/>
            <a:r>
              <a:rPr lang="uk-UA" b="1" dirty="0"/>
              <a:t>Причини порушень виборчого законодавства:</a:t>
            </a:r>
            <a:endParaRPr lang="uk-UA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658112"/>
            <a:ext cx="8784201" cy="4468052"/>
          </a:xfrm>
        </p:spPr>
        <p:txBody>
          <a:bodyPr/>
          <a:lstStyle/>
          <a:p>
            <a:pPr lvl="0"/>
            <a:r>
              <a:rPr lang="uk-UA" sz="2800" dirty="0"/>
              <a:t>Незнання законодавства.</a:t>
            </a:r>
          </a:p>
          <a:p>
            <a:pPr lvl="0"/>
            <a:r>
              <a:rPr lang="uk-UA" sz="2800" dirty="0"/>
              <a:t>Неналежне виконання обов`язків суб`єктами порушень.</a:t>
            </a:r>
          </a:p>
          <a:p>
            <a:pPr lvl="0"/>
            <a:r>
              <a:rPr lang="uk-UA" sz="2800" dirty="0"/>
              <a:t>Зловживання правами.</a:t>
            </a:r>
          </a:p>
          <a:p>
            <a:pPr lvl="0"/>
            <a:r>
              <a:rPr lang="uk-UA" sz="2800" dirty="0"/>
              <a:t>Намагання у незаконний спосіб забезпечити належний результат виборів.</a:t>
            </a:r>
          </a:p>
          <a:p>
            <a:pPr lvl="0"/>
            <a:r>
              <a:rPr lang="uk-UA" sz="2800" dirty="0"/>
              <a:t>Інше.</a:t>
            </a:r>
          </a:p>
        </p:txBody>
      </p:sp>
    </p:spTree>
    <p:extLst>
      <p:ext uri="{BB962C8B-B14F-4D97-AF65-F5344CB8AC3E}">
        <p14:creationId xmlns:p14="http://schemas.microsoft.com/office/powerpoint/2010/main" val="144787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 err="1"/>
              <a:t>Суб</a:t>
            </a:r>
            <a:r>
              <a:rPr lang="ru-RU" b="1" dirty="0"/>
              <a:t>`</a:t>
            </a:r>
            <a:r>
              <a:rPr lang="uk-UA" b="1" dirty="0" err="1"/>
              <a:t>єкти</a:t>
            </a:r>
            <a:r>
              <a:rPr lang="uk-UA" b="1" dirty="0"/>
              <a:t> </a:t>
            </a:r>
            <a:r>
              <a:rPr lang="uk-UA" b="1" dirty="0" smtClean="0"/>
              <a:t>порушень</a:t>
            </a:r>
            <a:endParaRPr lang="uk-UA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marL="0" lvl="0" indent="0">
              <a:buNone/>
            </a:pPr>
            <a:endParaRPr lang="uk-UA" sz="2800" dirty="0" smtClean="0"/>
          </a:p>
          <a:p>
            <a:pPr lvl="0"/>
            <a:r>
              <a:rPr lang="uk-UA" sz="2800" dirty="0"/>
              <a:t>партії – </a:t>
            </a:r>
            <a:r>
              <a:rPr lang="uk-UA" sz="2800" dirty="0" err="1"/>
              <a:t>суб</a:t>
            </a:r>
            <a:r>
              <a:rPr lang="ru-RU" sz="2800" dirty="0"/>
              <a:t>`</a:t>
            </a:r>
            <a:r>
              <a:rPr lang="uk-UA" sz="2800" dirty="0" err="1"/>
              <a:t>єкти</a:t>
            </a:r>
            <a:r>
              <a:rPr lang="uk-UA" sz="2800" dirty="0"/>
              <a:t> виборчого процесу;</a:t>
            </a:r>
          </a:p>
          <a:p>
            <a:pPr lvl="0"/>
            <a:r>
              <a:rPr lang="uk-UA" sz="2800" dirty="0"/>
              <a:t>кандидати;</a:t>
            </a:r>
          </a:p>
          <a:p>
            <a:pPr lvl="0"/>
            <a:r>
              <a:rPr lang="uk-UA" sz="2800" dirty="0"/>
              <a:t>органи державної влади та місцевого самоврядування, посадові та службові особи;</a:t>
            </a:r>
          </a:p>
          <a:p>
            <a:pPr lvl="0"/>
            <a:r>
              <a:rPr lang="uk-UA" sz="2800" dirty="0"/>
              <a:t>виборчі комісії;</a:t>
            </a:r>
          </a:p>
          <a:p>
            <a:pPr lvl="0"/>
            <a:r>
              <a:rPr lang="uk-UA" sz="2800" dirty="0"/>
              <a:t>підприємства, організації, їх посадові особи;</a:t>
            </a:r>
          </a:p>
          <a:p>
            <a:pPr lvl="0"/>
            <a:r>
              <a:rPr lang="uk-UA" sz="2800" dirty="0"/>
              <a:t>виборці.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4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Значимість порушень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marL="0" lvl="0" indent="0">
              <a:buNone/>
            </a:pPr>
            <a:endParaRPr lang="uk-UA" sz="2800" dirty="0" smtClean="0"/>
          </a:p>
          <a:p>
            <a:pPr marL="0" lvl="0" indent="0">
              <a:buNone/>
            </a:pPr>
            <a:r>
              <a:rPr lang="uk-UA" sz="2800" u="sng" dirty="0"/>
              <a:t>Порушення, які прямо впливають на результати виборів</a:t>
            </a:r>
            <a:r>
              <a:rPr lang="uk-UA" sz="2800" dirty="0"/>
              <a:t>:</a:t>
            </a:r>
          </a:p>
          <a:p>
            <a:pPr lvl="1"/>
            <a:r>
              <a:rPr lang="uk-UA" sz="2800" dirty="0"/>
              <a:t>Підкуп виборців;</a:t>
            </a:r>
          </a:p>
          <a:p>
            <a:pPr lvl="1"/>
            <a:r>
              <a:rPr lang="uk-UA" sz="2800" dirty="0"/>
              <a:t>Примус до голосування;</a:t>
            </a:r>
          </a:p>
          <a:p>
            <a:pPr lvl="1"/>
            <a:r>
              <a:rPr lang="uk-UA" sz="2800" dirty="0"/>
              <a:t>Фальсифікація документації;</a:t>
            </a:r>
          </a:p>
          <a:p>
            <a:pPr lvl="1"/>
            <a:r>
              <a:rPr lang="uk-UA" sz="2800" dirty="0"/>
              <a:t>Незаконне голосування;</a:t>
            </a:r>
          </a:p>
          <a:p>
            <a:pPr lvl="1"/>
            <a:r>
              <a:rPr lang="uk-UA" sz="2800" dirty="0"/>
              <a:t>Інше.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https://encrypted-tbn1.gstatic.com/images?q=tbn:ANd9GcQaapWwdDrwS516tDXoodyE1uwlnJchioxOPpduhU1ZkS8fL3Kz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5712" y="3986784"/>
            <a:ext cx="3828288" cy="2871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924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Значимість порушень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marL="0" lvl="0" indent="0">
              <a:buNone/>
            </a:pPr>
            <a:endParaRPr lang="uk-UA" sz="2800" dirty="0" smtClean="0"/>
          </a:p>
          <a:p>
            <a:pPr marL="0" lvl="0" indent="0">
              <a:buNone/>
            </a:pPr>
            <a:r>
              <a:rPr lang="uk-UA" sz="2800" u="sng" dirty="0"/>
              <a:t>Порушення, які за певних умов можуть впливати на результати виборів:</a:t>
            </a:r>
            <a:endParaRPr lang="uk-UA" sz="2800" dirty="0"/>
          </a:p>
          <a:p>
            <a:pPr lvl="1"/>
            <a:r>
              <a:rPr lang="uk-UA" sz="2800" dirty="0"/>
              <a:t>Неточність у списках виборців;</a:t>
            </a:r>
          </a:p>
          <a:p>
            <a:pPr lvl="1"/>
            <a:r>
              <a:rPr lang="uk-UA" sz="2800" dirty="0"/>
              <a:t>Публікування у ЗМІ «джинси»;</a:t>
            </a:r>
          </a:p>
          <a:p>
            <a:pPr lvl="1"/>
            <a:r>
              <a:rPr lang="uk-UA" sz="2800" dirty="0"/>
              <a:t>Відсутність інформаційних плакатів на дільниці;</a:t>
            </a:r>
          </a:p>
          <a:p>
            <a:pPr lvl="1"/>
            <a:r>
              <a:rPr lang="uk-UA" sz="2800" dirty="0"/>
              <a:t>Поширення у незаконний спосіб агітації тощо.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35974" y="274638"/>
            <a:ext cx="8784201" cy="728252"/>
          </a:xfrm>
        </p:spPr>
        <p:txBody>
          <a:bodyPr/>
          <a:lstStyle/>
          <a:p>
            <a:pPr algn="ctr"/>
            <a:r>
              <a:rPr lang="uk-UA" b="1" dirty="0"/>
              <a:t>Значимість порушень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5974" y="1032388"/>
            <a:ext cx="8784201" cy="4601496"/>
          </a:xfrm>
        </p:spPr>
        <p:txBody>
          <a:bodyPr/>
          <a:lstStyle/>
          <a:p>
            <a:pPr marL="0" lvl="0" indent="0">
              <a:buNone/>
            </a:pPr>
            <a:endParaRPr lang="uk-UA" sz="2800" dirty="0" smtClean="0"/>
          </a:p>
          <a:p>
            <a:pPr marL="0" lvl="0" indent="0">
              <a:buNone/>
            </a:pPr>
            <a:endParaRPr lang="uk-UA" sz="2800" dirty="0" smtClean="0"/>
          </a:p>
          <a:p>
            <a:pPr lvl="0"/>
            <a:r>
              <a:rPr lang="uk-UA" sz="2800" u="sng" dirty="0"/>
              <a:t>Порушення, які прямо не впливають, але ускладнюють реалізацію права голосу</a:t>
            </a:r>
            <a:r>
              <a:rPr lang="uk-UA" sz="2800" dirty="0"/>
              <a:t>:</a:t>
            </a:r>
          </a:p>
          <a:p>
            <a:pPr lvl="1"/>
            <a:r>
              <a:rPr lang="uk-UA" sz="2800" dirty="0"/>
              <a:t>Невідповідна кількість скриньок/кабінок для голосування;</a:t>
            </a:r>
          </a:p>
          <a:p>
            <a:pPr lvl="1"/>
            <a:r>
              <a:rPr lang="uk-UA" sz="2800" dirty="0"/>
              <a:t>Інше.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36723" y="6164826"/>
            <a:ext cx="6489289" cy="545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34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4634_slide">
  <a:themeElements>
    <a:clrScheme name="Тема Office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ind_4634_slide</Template>
  <TotalTime>660</TotalTime>
  <Words>1308</Words>
  <Application>Microsoft Office PowerPoint</Application>
  <PresentationFormat>Екран (4:3)</PresentationFormat>
  <Paragraphs>150</Paragraphs>
  <Slides>31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1</vt:i4>
      </vt:variant>
      <vt:variant>
        <vt:lpstr>Тема</vt:lpstr>
      </vt:variant>
      <vt:variant>
        <vt:i4>2</vt:i4>
      </vt:variant>
      <vt:variant>
        <vt:lpstr>Заголовки слайдів</vt:lpstr>
      </vt:variant>
      <vt:variant>
        <vt:i4>31</vt:i4>
      </vt:variant>
    </vt:vector>
  </HeadingPairs>
  <TitlesOfParts>
    <vt:vector size="34" baseType="lpstr">
      <vt:lpstr>Arial</vt:lpstr>
      <vt:lpstr>ind_4634_slide</vt:lpstr>
      <vt:lpstr>1_Default Design</vt:lpstr>
      <vt:lpstr>Українська бібліотечна асоціація Регіональний тренінговий центр Хмельницької обласної універсальної наукової бібліотеки імені Миколи Островського Хмельницьке обласне відділення УБА  Цикл вебінарів «Бібліотека і виборчий процес»      2014</vt:lpstr>
      <vt:lpstr>Тема 6.  Можливі порушення виборчих прав громадян. Способи захисту і відповідальність. </vt:lpstr>
      <vt:lpstr>План</vt:lpstr>
      <vt:lpstr>Порушення виборчого законодавства </vt:lpstr>
      <vt:lpstr>Причини порушень виборчого законодавства:</vt:lpstr>
      <vt:lpstr>Суб`єкти порушень</vt:lpstr>
      <vt:lpstr>Значимість порушень </vt:lpstr>
      <vt:lpstr>Значимість порушень </vt:lpstr>
      <vt:lpstr>Значимість порушень </vt:lpstr>
      <vt:lpstr>Механізми захисту від порушень</vt:lpstr>
      <vt:lpstr>Громадяни можуть звертатися</vt:lpstr>
      <vt:lpstr>Способи фіксування порушень (докази):</vt:lpstr>
      <vt:lpstr>Акт про порушення</vt:lpstr>
      <vt:lpstr>Акт про порушення</vt:lpstr>
      <vt:lpstr>Дії спостерігачів та інших осіб при виявленні порушень</vt:lpstr>
      <vt:lpstr>Як оскаржити порушення?</vt:lpstr>
      <vt:lpstr>Виборча комісія</vt:lpstr>
      <vt:lpstr>Виборча комісія</vt:lpstr>
      <vt:lpstr>З яких питань звертатися до суду?</vt:lpstr>
      <vt:lpstr>З яких питань звертатися до суду?</vt:lpstr>
      <vt:lpstr>Відповідальність за порушення виборчого законодавства</vt:lpstr>
      <vt:lpstr>Кримінальний кодекс України </vt:lpstr>
      <vt:lpstr>Кримінальний кодекс України </vt:lpstr>
      <vt:lpstr>Кримінальний кодекс України </vt:lpstr>
      <vt:lpstr>Кримінальний кодекс України </vt:lpstr>
      <vt:lpstr>Кодекс про адміністративні правопорушення </vt:lpstr>
      <vt:lpstr>Кодекс про адміністративні правопорушення </vt:lpstr>
      <vt:lpstr>Кодекс про адміністративні правопорушення </vt:lpstr>
      <vt:lpstr>Кодекс про адміністративні правопорушення </vt:lpstr>
      <vt:lpstr>Презентація PowerPoint</vt:lpstr>
      <vt:lpstr>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Вибори Президента України</dc:title>
  <dc:creator>Анюта</dc:creator>
  <cp:lastModifiedBy>Bibliotekar</cp:lastModifiedBy>
  <cp:revision>165</cp:revision>
  <dcterms:created xsi:type="dcterms:W3CDTF">2014-08-27T13:52:07Z</dcterms:created>
  <dcterms:modified xsi:type="dcterms:W3CDTF">2014-11-12T09:05:06Z</dcterms:modified>
</cp:coreProperties>
</file>