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6"/>
  </p:notesMasterIdLst>
  <p:sldIdLst>
    <p:sldId id="256" r:id="rId3"/>
    <p:sldId id="307" r:id="rId4"/>
    <p:sldId id="257" r:id="rId5"/>
    <p:sldId id="290" r:id="rId6"/>
    <p:sldId id="260" r:id="rId7"/>
    <p:sldId id="300" r:id="rId8"/>
    <p:sldId id="301" r:id="rId9"/>
    <p:sldId id="264" r:id="rId10"/>
    <p:sldId id="309" r:id="rId11"/>
    <p:sldId id="308" r:id="rId12"/>
    <p:sldId id="310" r:id="rId13"/>
    <p:sldId id="292" r:id="rId14"/>
    <p:sldId id="266" r:id="rId15"/>
    <p:sldId id="311" r:id="rId16"/>
    <p:sldId id="312" r:id="rId17"/>
    <p:sldId id="302" r:id="rId18"/>
    <p:sldId id="313" r:id="rId19"/>
    <p:sldId id="326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294" r:id="rId30"/>
    <p:sldId id="323" r:id="rId31"/>
    <p:sldId id="324" r:id="rId32"/>
    <p:sldId id="325" r:id="rId33"/>
    <p:sldId id="297" r:id="rId34"/>
    <p:sldId id="327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760836-EAE0-459C-B304-13920C5AEE54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A0BCEF-7AB0-4F5C-9F5F-3BDD5AB08D7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E71D-4099-408C-8AD0-A67B9E84649C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76E5-1478-41C2-9ACE-6AA2D4CC081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6E2F4-71CC-409C-8C3A-F393953EA01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4484E-F964-432A-994D-BFC7D376CA2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63FB-D91E-415B-BA0E-C94F5F00BDAD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9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6891-DABD-4C50-AECB-86164B31DE0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27240-31B7-4A5A-BFFE-7EE050626CD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6D6C-32DF-4A2D-A4D2-E6BA2375067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0368-61B7-43ED-9992-8642D274C3B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EBC8-102E-48B9-8DEE-4F6C7200F50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45D0-93F1-4F58-9B4D-1D797E84999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8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BC82-F22A-4B4E-9B90-75E4E3D1710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E1EBB-070A-4761-B6D2-BFC9168C7AB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91754-56B0-4977-ACBE-711F93A8772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D041-CB17-4A3E-AAD7-EC9329765F8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13BD-A682-4C5E-B557-A1DA84F0EE2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60C10-377A-4E4A-8B00-005238D81B6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FD12-6735-4E7C-90A7-85C2CEE9C73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031E2-FFF1-42E2-B601-CE0A1F38680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80F1-0417-4E87-A49C-C86022CD505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21152-8407-48D9-9F4B-BE8C735BE7D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9ADC78-FF87-4638-859B-607FC5EEB79A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0843D-045C-49FE-B3B5-9ED9F688E6EE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v.gov.ua/portal/!cm_core.cm_index?option=ext_organ_ved&amp;pid100=68&amp;prejim=3" TargetMode="External"/><Relationship Id="rId2" Type="http://schemas.openxmlformats.org/officeDocument/2006/relationships/hyperlink" Target="https://www.drv.gov.ua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7118" y="0"/>
            <a:ext cx="9221118" cy="6857999"/>
          </a:xfrm>
        </p:spPr>
        <p:txBody>
          <a:bodyPr/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000" dirty="0" smtClean="0"/>
              <a:t>Українська </a:t>
            </a:r>
            <a:r>
              <a:rPr lang="uk-UA" sz="2000" dirty="0"/>
              <a:t>бібліотечна </a:t>
            </a:r>
            <a:r>
              <a:rPr lang="uk-UA" sz="2000" dirty="0" smtClean="0"/>
              <a:t>асоціація</a:t>
            </a:r>
            <a:br>
              <a:rPr lang="uk-UA" sz="2000" dirty="0" smtClean="0"/>
            </a:br>
            <a:r>
              <a:rPr lang="uk-UA" sz="2000" dirty="0" smtClean="0"/>
              <a:t>Регіональний тренінговий центр Хмельницької обласної універсальної наукової бібліотеки імені Миколи Островського</a:t>
            </a:r>
            <a:br>
              <a:rPr lang="uk-UA" sz="2000" dirty="0" smtClean="0"/>
            </a:br>
            <a:r>
              <a:rPr lang="uk-UA" sz="2000" dirty="0" smtClean="0"/>
              <a:t>Хмельницьке обласне відділення УБА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000" dirty="0"/>
              <a:t>Цикл </a:t>
            </a:r>
            <a:r>
              <a:rPr lang="uk-UA" sz="4000" dirty="0" err="1" smtClean="0"/>
              <a:t>вебінарів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«Бібліотека </a:t>
            </a:r>
            <a:r>
              <a:rPr lang="uk-UA" sz="4000" dirty="0"/>
              <a:t>і виборчий </a:t>
            </a:r>
            <a:r>
              <a:rPr lang="uk-UA" sz="4000" dirty="0" smtClean="0"/>
              <a:t>процес»</a:t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2014</a:t>
            </a:r>
            <a:endParaRPr lang="uk-UA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	    </a:t>
            </a:r>
            <a:r>
              <a:rPr lang="ru-RU" sz="2000" b="1" dirty="0" smtClean="0"/>
              <a:t> </a:t>
            </a:r>
            <a:r>
              <a:rPr lang="ru-RU" sz="2200" b="1" dirty="0" err="1" smtClean="0"/>
              <a:t>Формування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вираження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суспільної</a:t>
            </a:r>
            <a:r>
              <a:rPr lang="ru-RU" sz="2200" b="1" dirty="0" smtClean="0"/>
              <a:t> думки, </a:t>
            </a:r>
          </a:p>
          <a:p>
            <a:pPr>
              <a:buNone/>
            </a:pPr>
            <a:r>
              <a:rPr lang="ru-RU" sz="2200" b="1" dirty="0" smtClean="0"/>
              <a:t>		</a:t>
            </a:r>
            <a:r>
              <a:rPr lang="ru-RU" sz="2200" b="1" dirty="0" err="1" smtClean="0"/>
              <a:t>набуття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громадянами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політичних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навичок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досвіду</a:t>
            </a:r>
            <a:endParaRPr lang="ru-RU" sz="2200" b="1" dirty="0" smtClean="0"/>
          </a:p>
          <a:p>
            <a:r>
              <a:rPr lang="ru-RU" sz="2200" dirty="0" smtClean="0"/>
              <a:t>У </a:t>
            </a:r>
            <a:r>
              <a:rPr lang="ru-RU" sz="2200" dirty="0" err="1" smtClean="0"/>
              <a:t>процесі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політична</a:t>
            </a:r>
            <a:r>
              <a:rPr lang="ru-RU" sz="2200" dirty="0" smtClean="0"/>
              <a:t> </a:t>
            </a:r>
            <a:r>
              <a:rPr lang="ru-RU" sz="2200" dirty="0" err="1" smtClean="0"/>
              <a:t>соціалізація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розвиток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свідомості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участі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У </a:t>
            </a:r>
            <a:r>
              <a:rPr lang="ru-RU" sz="2200" dirty="0" err="1" smtClean="0"/>
              <a:t>ході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різко</a:t>
            </a:r>
            <a:r>
              <a:rPr lang="ru-RU" sz="2200" dirty="0" smtClean="0"/>
              <a:t> </a:t>
            </a:r>
            <a:r>
              <a:rPr lang="ru-RU" sz="2200" dirty="0" err="1" smtClean="0"/>
              <a:t>розширюється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потік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 і </a:t>
            </a:r>
            <a:r>
              <a:rPr lang="ru-RU" sz="2200" dirty="0" err="1" smtClean="0"/>
              <a:t>пропаганди</a:t>
            </a:r>
            <a:r>
              <a:rPr lang="ru-RU" sz="2200" dirty="0" smtClean="0"/>
              <a:t>, </a:t>
            </a:r>
            <a:r>
              <a:rPr lang="ru-RU" sz="2200" dirty="0" err="1" smtClean="0"/>
              <a:t>активізується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різноманітна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політико-освітня</a:t>
            </a:r>
            <a:r>
              <a:rPr lang="ru-RU" sz="2200" dirty="0" smtClean="0"/>
              <a:t> робота, </a:t>
            </a:r>
            <a:r>
              <a:rPr lang="ru-RU" sz="2200" dirty="0" err="1" smtClean="0"/>
              <a:t>концентрується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увага</a:t>
            </a:r>
            <a:r>
              <a:rPr lang="ru-RU" sz="2200" dirty="0" smtClean="0"/>
              <a:t> людей на </a:t>
            </a:r>
            <a:r>
              <a:rPr lang="ru-RU" sz="2200" dirty="0" err="1" smtClean="0"/>
              <a:t>актуальних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політичних</a:t>
            </a:r>
            <a:r>
              <a:rPr lang="ru-RU" sz="2200" dirty="0" smtClean="0"/>
              <a:t> проблемах та </a:t>
            </a:r>
            <a:r>
              <a:rPr lang="ru-RU" sz="2200" dirty="0" err="1" smtClean="0"/>
              <a:t>альтернативних</a:t>
            </a:r>
            <a:r>
              <a:rPr lang="ru-RU" sz="2200" dirty="0" smtClean="0"/>
              <a:t> шляхах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вирішення</a:t>
            </a:r>
            <a:r>
              <a:rPr lang="ru-RU" sz="2200" dirty="0" smtClean="0"/>
              <a:t>. Тому в </a:t>
            </a:r>
            <a:r>
              <a:rPr lang="ru-RU" sz="2200" dirty="0" err="1" smtClean="0"/>
              <a:t>цей</a:t>
            </a:r>
            <a:r>
              <a:rPr lang="ru-RU" sz="2200" dirty="0" smtClean="0"/>
              <a:t>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громадяни</a:t>
            </a:r>
            <a:r>
              <a:rPr lang="ru-RU" sz="2200" dirty="0" smtClean="0"/>
              <a:t> особливо </a:t>
            </a:r>
            <a:r>
              <a:rPr lang="ru-RU" sz="2200" dirty="0" err="1" smtClean="0"/>
              <a:t>інтенсивно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засвоюють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цінності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норми</a:t>
            </a:r>
            <a:r>
              <a:rPr lang="ru-RU" sz="2200" dirty="0" smtClean="0"/>
              <a:t>, </a:t>
            </a:r>
            <a:r>
              <a:rPr lang="ru-RU" sz="2200" dirty="0" err="1" smtClean="0"/>
              <a:t>набувають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навички</a:t>
            </a:r>
            <a:r>
              <a:rPr lang="ru-RU" sz="2200" dirty="0" smtClean="0"/>
              <a:t> </a:t>
            </a:r>
            <a:r>
              <a:rPr lang="ru-RU" sz="2200" dirty="0" err="1" smtClean="0"/>
              <a:t>та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досвід</a:t>
            </a:r>
            <a:r>
              <a:rPr lang="ru-RU" sz="2200" dirty="0" smtClean="0"/>
              <a:t>.</a:t>
            </a:r>
            <a:endParaRPr lang="uk-U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76" y="274638"/>
            <a:ext cx="8069199" cy="1143000"/>
          </a:xfrm>
        </p:spPr>
        <p:txBody>
          <a:bodyPr/>
          <a:lstStyle/>
          <a:p>
            <a:pPr algn="ctr"/>
            <a:r>
              <a:rPr lang="uk-UA" dirty="0" smtClean="0"/>
              <a:t>    </a:t>
            </a:r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ru-RU" sz="2400" b="1" dirty="0" err="1" smtClean="0"/>
              <a:t>політичного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4944" y="1600200"/>
            <a:ext cx="8325231" cy="4525963"/>
          </a:xfrm>
        </p:spPr>
        <p:txBody>
          <a:bodyPr/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вибори</a:t>
            </a:r>
            <a:r>
              <a:rPr lang="ru-RU" dirty="0" smtClean="0"/>
              <a:t>»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</a:t>
            </a:r>
            <a:r>
              <a:rPr lang="ru-RU" dirty="0" err="1" smtClean="0"/>
              <a:t>почасти</a:t>
            </a:r>
            <a:r>
              <a:rPr lang="ru-RU" dirty="0" smtClean="0"/>
              <a:t> </a:t>
            </a:r>
            <a:r>
              <a:rPr lang="ru-RU" dirty="0" err="1" smtClean="0"/>
              <a:t>організована</a:t>
            </a:r>
            <a:r>
              <a:rPr lang="ru-RU" dirty="0" smtClean="0"/>
              <a:t> у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, шляхом </a:t>
            </a:r>
            <a:r>
              <a:rPr lang="ru-RU" dirty="0" err="1" smtClean="0"/>
              <a:t>голосування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орган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заповнює</a:t>
            </a:r>
            <a:r>
              <a:rPr lang="ru-RU" dirty="0" smtClean="0"/>
              <a:t> </a:t>
            </a:r>
            <a:r>
              <a:rPr lang="ru-RU" dirty="0" err="1" smtClean="0"/>
              <a:t>вакантну</a:t>
            </a:r>
            <a:r>
              <a:rPr lang="ru-RU" dirty="0" smtClean="0"/>
              <a:t> </a:t>
            </a:r>
            <a:r>
              <a:rPr lang="ru-RU" dirty="0" err="1" smtClean="0"/>
              <a:t>виборну</a:t>
            </a:r>
            <a:r>
              <a:rPr lang="ru-RU" dirty="0" smtClean="0"/>
              <a:t> посаду. </a:t>
            </a:r>
            <a:r>
              <a:rPr lang="ru-RU" dirty="0" err="1" smtClean="0"/>
              <a:t>Утворені</a:t>
            </a:r>
            <a:r>
              <a:rPr lang="ru-RU" dirty="0" smtClean="0"/>
              <a:t>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обрані</a:t>
            </a:r>
            <a:r>
              <a:rPr lang="ru-RU" dirty="0" smtClean="0"/>
              <a:t> </a:t>
            </a:r>
            <a:r>
              <a:rPr lang="ru-RU" dirty="0" err="1" smtClean="0"/>
              <a:t>посадові</a:t>
            </a:r>
            <a:r>
              <a:rPr lang="ru-RU" dirty="0" smtClean="0"/>
              <a:t> особи </a:t>
            </a:r>
            <a:r>
              <a:rPr lang="ru-RU" dirty="0" err="1" smtClean="0"/>
              <a:t>набувають</a:t>
            </a:r>
            <a:r>
              <a:rPr lang="ru-RU" dirty="0" smtClean="0"/>
              <a:t> права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людей і </a:t>
            </a:r>
            <a:r>
              <a:rPr lang="ru-RU" dirty="0" err="1" smtClean="0"/>
              <a:t>наділяються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загальнообов’язкові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222880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06" y="951132"/>
            <a:ext cx="8849569" cy="580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5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ru-RU" sz="2000" dirty="0" smtClean="0"/>
              <a:t>Ст. 69 </a:t>
            </a:r>
            <a:r>
              <a:rPr lang="ru-RU" sz="2000" dirty="0" err="1" smtClean="0"/>
              <a:t>Конституції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зазначає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вибори</a:t>
            </a:r>
            <a:r>
              <a:rPr lang="ru-RU" sz="2000" dirty="0" smtClean="0"/>
              <a:t>, референдум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демократії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Вибори</a:t>
            </a:r>
            <a:r>
              <a:rPr lang="ru-RU" sz="2000" dirty="0" smtClean="0"/>
              <a:t> є способом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. </a:t>
            </a:r>
            <a:r>
              <a:rPr lang="uk-UA" sz="2000" dirty="0"/>
              <a:t>У</a:t>
            </a:r>
            <a:r>
              <a:rPr lang="uk-UA" sz="2000" dirty="0" smtClean="0"/>
              <a:t> нашій державі за допомогою виборів громадяни обирають такі виборні органи і посади: Верховну Раду України, Президента України, обласні, районні, міські, селищні та сільські ради, міських, сільських і селищних голів. </a:t>
            </a:r>
          </a:p>
          <a:p>
            <a:r>
              <a:rPr lang="uk-UA" sz="2000" dirty="0" smtClean="0"/>
              <a:t>Правовою базою виборчого права у нашій державі є Конституція України, Закони України «Про вибори Президента України», «Про вибори народних депутатів України», «Про вибори депутатів Верховної Ради Автономної Республіки Крим, місцевих рад та сільських, селищних, міських голів».</a:t>
            </a:r>
            <a:endParaRPr lang="ru-RU" sz="2000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pPr algn="ctr">
              <a:buNone/>
            </a:pPr>
            <a:r>
              <a:rPr lang="ru-RU" b="1" dirty="0" err="1" smtClean="0"/>
              <a:t>Виборча</a:t>
            </a:r>
            <a:r>
              <a:rPr lang="ru-RU" b="1" dirty="0" smtClean="0"/>
              <a:t> система</a:t>
            </a:r>
          </a:p>
          <a:p>
            <a:pPr algn="ctr">
              <a:buNone/>
            </a:pPr>
            <a:endParaRPr lang="uk-UA" dirty="0" smtClean="0"/>
          </a:p>
          <a:p>
            <a:r>
              <a:rPr lang="uk-UA" dirty="0" smtClean="0"/>
              <a:t>Для того, щоб громадяни здійснювали своє волевиявлення через вибори, повинен існувати певний спосіб організації та проведення цих виборів, зафіксований у юридичних нормах, тобто порядок, за яким рішення виборців трансформуються у владні повноваження.</a:t>
            </a:r>
            <a:endParaRPr lang="ru-RU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має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забезпечувати</a:t>
            </a:r>
            <a:r>
              <a:rPr lang="ru-RU" sz="2400" b="1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lvl="0"/>
            <a:r>
              <a:rPr lang="ru-RU" sz="2000" dirty="0" err="1" smtClean="0"/>
              <a:t>результативність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ефективність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у межах </a:t>
            </a:r>
            <a:r>
              <a:rPr lang="ru-RU" sz="2000" dirty="0" err="1" smtClean="0"/>
              <a:t>передбачених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smtClean="0"/>
              <a:t> </a:t>
            </a:r>
            <a:r>
              <a:rPr lang="ru-RU" sz="2000" dirty="0" err="1" smtClean="0"/>
              <a:t>структурування</a:t>
            </a:r>
            <a:r>
              <a:rPr lang="ru-RU" sz="2000" dirty="0" smtClean="0"/>
              <a:t> нового складу </a:t>
            </a:r>
            <a:r>
              <a:rPr lang="ru-RU" sz="2000" dirty="0" err="1" smtClean="0"/>
              <a:t>виборного</a:t>
            </a:r>
            <a:r>
              <a:rPr lang="ru-RU" sz="2000" dirty="0" smtClean="0"/>
              <a:t> органу;</a:t>
            </a:r>
          </a:p>
          <a:p>
            <a:pPr lvl="0"/>
            <a:r>
              <a:rPr lang="uk-UA" sz="2000" dirty="0" smtClean="0"/>
              <a:t> професіоналізм, порядність, чесність, відповідальність обраних осіб перед виборцями, що є важливим чинником забезпечення політичної стабільності і утвердження повноцінної демократії у суспільстві;</a:t>
            </a:r>
            <a:endParaRPr lang="ru-RU" sz="2000" dirty="0" smtClean="0"/>
          </a:p>
          <a:p>
            <a:pPr lvl="0"/>
            <a:r>
              <a:rPr lang="uk-UA" sz="2000" dirty="0" smtClean="0"/>
              <a:t>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виборного</a:t>
            </a:r>
            <a:r>
              <a:rPr lang="ru-RU" sz="2000" dirty="0" smtClean="0"/>
              <a:t> органу, </a:t>
            </a:r>
            <a:r>
              <a:rPr lang="ru-RU" sz="2000" dirty="0" err="1" smtClean="0"/>
              <a:t>здатного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повному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обсязі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реалізовувати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покладені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Конституцією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законами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усвідомлення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довіра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endParaRPr lang="uk-UA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200" dirty="0" err="1" smtClean="0"/>
              <a:t>Існують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певні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типи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системи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залежать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низки </a:t>
            </a:r>
            <a:r>
              <a:rPr lang="ru-RU" sz="2200" dirty="0" err="1" smtClean="0"/>
              <a:t>елементів</a:t>
            </a:r>
            <a:r>
              <a:rPr lang="ru-RU" sz="2200" dirty="0" smtClean="0"/>
              <a:t>:</a:t>
            </a:r>
          </a:p>
          <a:p>
            <a:pPr>
              <a:buNone/>
            </a:pPr>
            <a:r>
              <a:rPr lang="ru-RU" sz="2200" dirty="0" smtClean="0"/>
              <a:t>1) </a:t>
            </a:r>
            <a:r>
              <a:rPr lang="ru-RU" sz="2200" dirty="0" err="1" smtClean="0"/>
              <a:t>кількісного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критерію</a:t>
            </a:r>
            <a:r>
              <a:rPr lang="ru-RU" sz="2200" dirty="0" smtClean="0"/>
              <a:t> </a:t>
            </a:r>
            <a:r>
              <a:rPr lang="ru-RU" sz="2200" dirty="0" err="1" smtClean="0"/>
              <a:t>визначення</a:t>
            </a:r>
            <a:r>
              <a:rPr lang="ru-RU" sz="2200" dirty="0" smtClean="0"/>
              <a:t> результату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(</a:t>
            </a:r>
            <a:r>
              <a:rPr lang="ru-RU" sz="2200" dirty="0" err="1" smtClean="0"/>
              <a:t>переможця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визначають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голосів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пропорційним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представництвом</a:t>
            </a:r>
            <a:r>
              <a:rPr lang="ru-RU" sz="2200" dirty="0" smtClean="0"/>
              <a:t>);</a:t>
            </a:r>
          </a:p>
          <a:p>
            <a:pPr>
              <a:buNone/>
            </a:pPr>
            <a:r>
              <a:rPr lang="ru-RU" sz="2200" dirty="0" smtClean="0"/>
              <a:t>2) типу </a:t>
            </a:r>
            <a:r>
              <a:rPr lang="ru-RU" sz="2200" dirty="0" err="1" smtClean="0"/>
              <a:t>виборчих</a:t>
            </a:r>
            <a:r>
              <a:rPr lang="ru-RU" sz="2200" dirty="0" smtClean="0"/>
              <a:t> </a:t>
            </a:r>
            <a:r>
              <a:rPr lang="ru-RU" sz="2200" dirty="0" err="1" smtClean="0"/>
              <a:t>округів</a:t>
            </a:r>
            <a:r>
              <a:rPr lang="ru-RU" sz="2200" dirty="0" smtClean="0"/>
              <a:t> (</a:t>
            </a:r>
            <a:r>
              <a:rPr lang="ru-RU" sz="2200" dirty="0" err="1" smtClean="0"/>
              <a:t>одномандатні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багатомандатні</a:t>
            </a:r>
            <a:r>
              <a:rPr lang="ru-RU" sz="2200" dirty="0" smtClean="0"/>
              <a:t>);</a:t>
            </a:r>
          </a:p>
          <a:p>
            <a:pPr>
              <a:buNone/>
            </a:pPr>
            <a:r>
              <a:rPr lang="ru-RU" sz="2200" dirty="0" smtClean="0"/>
              <a:t>3) </a:t>
            </a:r>
            <a:r>
              <a:rPr lang="ru-RU" sz="2200" dirty="0" err="1" smtClean="0"/>
              <a:t>форми</a:t>
            </a:r>
            <a:r>
              <a:rPr lang="ru-RU" sz="2200" dirty="0" smtClean="0"/>
              <a:t> </a:t>
            </a:r>
            <a:r>
              <a:rPr lang="ru-RU" sz="2200" dirty="0" err="1" smtClean="0"/>
              <a:t>висування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кандидатів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способів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голосування</a:t>
            </a:r>
            <a:r>
              <a:rPr lang="ru-RU" sz="2200" dirty="0" smtClean="0"/>
              <a:t>;</a:t>
            </a:r>
          </a:p>
          <a:p>
            <a:pPr>
              <a:buNone/>
            </a:pPr>
            <a:r>
              <a:rPr lang="ru-RU" sz="2200" dirty="0" smtClean="0"/>
              <a:t>4) типу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списку.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Виділяють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такі</a:t>
            </a:r>
            <a:r>
              <a:rPr lang="ru-RU" sz="2200" dirty="0" smtClean="0"/>
              <a:t> </a:t>
            </a:r>
            <a:r>
              <a:rPr lang="ru-RU" sz="2200" dirty="0" err="1" smtClean="0"/>
              <a:t>типи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виборчих</a:t>
            </a:r>
            <a:r>
              <a:rPr lang="ru-RU" sz="2200" dirty="0" smtClean="0"/>
              <a:t> систем, як: 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мажоритарну</a:t>
            </a:r>
            <a:r>
              <a:rPr lang="ru-RU" sz="2200" dirty="0" smtClean="0"/>
              <a:t>, </a:t>
            </a:r>
            <a:r>
              <a:rPr lang="ru-RU" sz="2200" dirty="0" err="1" smtClean="0"/>
              <a:t>пропорційну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змішану</a:t>
            </a:r>
            <a:r>
              <a:rPr lang="ru-RU" sz="2200" dirty="0" smtClean="0"/>
              <a:t> (</a:t>
            </a:r>
            <a:r>
              <a:rPr lang="ru-RU" sz="2200" dirty="0" err="1" smtClean="0"/>
              <a:t>мажоритарно-пропорційну</a:t>
            </a:r>
            <a:r>
              <a:rPr lang="ru-RU" sz="2200" dirty="0" smtClean="0"/>
              <a:t>).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</a:p>
          <a:p>
            <a:pPr algn="just"/>
            <a:r>
              <a:rPr lang="ru-RU" dirty="0" err="1" smtClean="0"/>
              <a:t>Мажоритарна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–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система,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переможцем</a:t>
            </a:r>
            <a:r>
              <a:rPr lang="ru-RU" dirty="0" smtClean="0"/>
              <a:t> є той кандидат, </a:t>
            </a:r>
            <a:r>
              <a:rPr lang="ru-RU" dirty="0" err="1" smtClean="0"/>
              <a:t>котрий</a:t>
            </a:r>
            <a:r>
              <a:rPr lang="ru-RU" dirty="0" smtClean="0"/>
              <a:t> набрав </a:t>
            </a:r>
            <a:r>
              <a:rPr lang="ru-RU" dirty="0" err="1" smtClean="0"/>
              <a:t>встановлену</a:t>
            </a:r>
            <a:r>
              <a:rPr lang="ru-RU" dirty="0" smtClean="0"/>
              <a:t> законом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 </a:t>
            </a:r>
            <a:r>
              <a:rPr lang="ru-RU" dirty="0" err="1" smtClean="0"/>
              <a:t>виборців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взяли участь у </a:t>
            </a:r>
            <a:r>
              <a:rPr lang="ru-RU" dirty="0" err="1" smtClean="0"/>
              <a:t>голосуванні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обрання</a:t>
            </a:r>
            <a:r>
              <a:rPr lang="ru-RU" dirty="0" smtClean="0"/>
              <a:t> кандидата, </a:t>
            </a:r>
            <a:r>
              <a:rPr lang="ru-RU" dirty="0" err="1" smtClean="0"/>
              <a:t>розрізняють</a:t>
            </a:r>
            <a:r>
              <a:rPr lang="ru-RU" dirty="0" smtClean="0"/>
              <a:t>: </a:t>
            </a:r>
            <a:r>
              <a:rPr lang="ru-RU" dirty="0" err="1" smtClean="0"/>
              <a:t>мажоритарну</a:t>
            </a:r>
            <a:r>
              <a:rPr lang="ru-RU" dirty="0" smtClean="0"/>
              <a:t> систему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; </a:t>
            </a:r>
            <a:r>
              <a:rPr lang="ru-RU" dirty="0" err="1" smtClean="0"/>
              <a:t>відносної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; </a:t>
            </a:r>
            <a:r>
              <a:rPr lang="ru-RU" dirty="0" err="1" smtClean="0"/>
              <a:t>кваліфікованої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000" dirty="0" smtClean="0"/>
              <a:t>	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</a:p>
          <a:p>
            <a:pPr algn="just"/>
            <a:r>
              <a:rPr lang="ru-RU" dirty="0" err="1" smtClean="0"/>
              <a:t>Пропорційна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– система, за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мандати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списками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пропорційно</a:t>
            </a:r>
            <a:r>
              <a:rPr lang="ru-RU" dirty="0" smtClean="0"/>
              <a:t> до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Змішана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— процедура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, яка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як </a:t>
            </a:r>
            <a:r>
              <a:rPr lang="ru-RU" dirty="0" err="1" smtClean="0"/>
              <a:t>мажоритарної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пропорційної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систем.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як у </a:t>
            </a:r>
            <a:r>
              <a:rPr lang="ru-RU" dirty="0" err="1" smtClean="0"/>
              <a:t>двадцяти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змішана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виборчої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та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систем. 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84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6320" y="257385"/>
            <a:ext cx="7546848" cy="937431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0305" y="1626081"/>
            <a:ext cx="7332618" cy="4116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2200" b="1" dirty="0" err="1" smtClean="0"/>
              <a:t>Вибори</a:t>
            </a:r>
            <a:r>
              <a:rPr lang="ru-RU" sz="2200" b="1" dirty="0" smtClean="0"/>
              <a:t> Президента </a:t>
            </a:r>
            <a:r>
              <a:rPr lang="ru-RU" sz="2200" b="1" dirty="0" err="1" smtClean="0"/>
              <a:t>України</a:t>
            </a:r>
            <a:r>
              <a:rPr lang="ru-RU" sz="2200" b="1" dirty="0" smtClean="0"/>
              <a:t>:</a:t>
            </a:r>
          </a:p>
          <a:p>
            <a:pPr>
              <a:buFontTx/>
              <a:buChar char="-"/>
            </a:pPr>
            <a:r>
              <a:rPr lang="ru-RU" sz="2200" dirty="0" err="1" smtClean="0"/>
              <a:t>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проводяться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закінченням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конституційного</a:t>
            </a:r>
            <a:r>
              <a:rPr lang="ru-RU" sz="2200" dirty="0" smtClean="0"/>
              <a:t> строку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жовтня</a:t>
            </a:r>
            <a:r>
              <a:rPr lang="ru-RU" sz="2200" dirty="0" smtClean="0"/>
              <a:t> </a:t>
            </a:r>
            <a:r>
              <a:rPr lang="ru-RU" sz="2200" dirty="0" err="1" smtClean="0"/>
              <a:t>п’ятого</a:t>
            </a:r>
            <a:r>
              <a:rPr lang="ru-RU" sz="2200" dirty="0" smtClean="0"/>
              <a:t> 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– ст. 103 </a:t>
            </a:r>
            <a:r>
              <a:rPr lang="ru-RU" sz="2200" dirty="0" err="1" smtClean="0"/>
              <a:t>Конституції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);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</a:t>
            </a:r>
            <a:r>
              <a:rPr lang="ru-RU" sz="2200" dirty="0" err="1" smtClean="0"/>
              <a:t>позачергові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проводяться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достроковим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припиненням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(в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дев’яноста</a:t>
            </a:r>
            <a:r>
              <a:rPr lang="ru-RU" sz="2200" dirty="0" smtClean="0"/>
              <a:t>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дня </a:t>
            </a:r>
            <a:r>
              <a:rPr lang="ru-RU" sz="2200" dirty="0" err="1" smtClean="0"/>
              <a:t>припинення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– ст. 103 </a:t>
            </a:r>
            <a:r>
              <a:rPr lang="ru-RU" sz="2200" dirty="0" err="1" smtClean="0"/>
              <a:t>Конституції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664" y="279107"/>
            <a:ext cx="7403690" cy="1873044"/>
          </a:xfrm>
        </p:spPr>
        <p:txBody>
          <a:bodyPr/>
          <a:lstStyle/>
          <a:p>
            <a:pPr algn="ctr"/>
            <a:r>
              <a:rPr lang="uk-UA" sz="3000" dirty="0" smtClean="0"/>
              <a:t>Тема </a:t>
            </a:r>
            <a:r>
              <a:rPr lang="en-US" sz="3000" dirty="0" smtClean="0"/>
              <a:t>1</a:t>
            </a:r>
            <a:r>
              <a:rPr lang="uk-UA" sz="3000" dirty="0" smtClean="0"/>
              <a:t>. </a:t>
            </a:r>
            <a:r>
              <a:rPr lang="uk-UA" sz="3000" b="1" dirty="0" smtClean="0"/>
              <a:t>Вибори як елемент демократії. Виборчі права громадян України та механізми їхньої реалізації</a:t>
            </a:r>
            <a:endParaRPr lang="uk-UA" sz="3000" dirty="0"/>
          </a:p>
        </p:txBody>
      </p:sp>
      <p:sp>
        <p:nvSpPr>
          <p:cNvPr id="48130" name="AutoShape 2" descr="data:image/jpeg;base64,/9j/4AAQSkZJRgABAQAAAQABAAD/2wCEAAkGBhQSERQUEhQUFRQVFBUXFBcWFhQWGBcXFxUVFRQYFBgXGyYfHBwjHRQUHy8gJCcpLCwsFR4xNTAqNSYsLCkBCQoKDgwOGg8PGiwkHyQsLCwpLCkvKiwsLCwsLCwsKiktLSwsLCksKSktLCwsKSwpKSwpKSwsLCwsLCwsLCwsLP/AABEIAKsBJgMBIgACEQEDEQH/xAAcAAABBQEBAQAAAAAAAAAAAAAAAwQFBgcCAQj/xABMEAACAQMBBAcFAwkFBgQHAAABAgMABBEhBQYSMQcTIkFRYXEygZGhsRRCUiM0YnJzsrPB0RUzgpLwNUNTY6LhJDZ08RYXJYOTwvL/xAAbAQACAwEBAQAAAAAAAAAAAAAABAIDBQYBB//EAD0RAAEEAQIDBAgEAgoDAAAAAAEAAgMRBBIhBTFBIlFhoQYTMnGBkbHRFHLB4ULwIzVDYnOCkqKy8RUWM//aAAwDAQACEQMRAD8A3GiiihCKRuY8qRS1eEUIWN7+7HMiSxn7ynGeQbmp+OKyvZkLOoJB00b1Gh+lfQO+1kMcVYxu5AZDPJw8EckjMgzkg5IfI9a0uGuqau9IZ50xal6pHKnET458qlILRR7Shh4jmPdTv+x0bVDp5H6g11AfXNcq6QKKiuxTlZc99dybFPdg/I/OmcliynXI9aYa8HkqiGO5J4Hr0PTEIfE0qcgVOwo6a2CdE0wvbHiZJInaGaMnhkTRgGHC494yPfTZ75s6GlotoeNQkiZK0seLCvYJYXB7OaROyDD1b2x4J4nEiSEnLOOfWHvDa59asW0Okfa0gPC9tbDTWOPrGHvkyvypjDIGFczxjFJS8Mx5HaiPlsmI+JZEY0316pid979CTNM91GwxIjBVZf0o+EfKmW6kwFuqkYwz89PvnmPfS91ERqK8h11HOvIcCOCb1jNtqpMz5Rnh0O77tTCt5fOnEb/60qPt7gHQ86ch/KnysN7N05J8qKREg866DefxrxVUlkiDyQx/jlQe5fyje7CfOrvdsVaORRkxyBsDmV+8BVS3Zj4rvPdHESf1nPCvyVquyCucy6llf8vl+9rq8e4YIh1rUfifsAqDvp0/SxTtDZQoBGSrvMCxLAkMFVWGADjXPcauvRh0nJtSNlkVYriPHEgPZdTnDR517tR3aVg3SZu+bW/k58ExMyE/psSy58mz7sVF7p7bNpdRyg4AIDHlhSRkj0wD7qwnN0khbjXBwBC+yKKbbMvRNDHIOTorfEa/PNOaipIooooQiiiihCKKK5llCqWYgKoJJJwAAMkk+FCESSBQSxAAGSScAAcySeQr566W+l03Ra0smItskSyDQzdxVT/w/wB705p9LPS414WtbNitqDiRxoZyO7yj8u+stCEnABOTgAd/kKEKe3KP5dv2R/eSvK1zos6GhHGbi/B45FASEEqY1JzlyDqxwund36nQoQtnooooQivCaGbFZR0n9KxgLWlkwNwRiSTmIAfkX+nrXrWlxoc14SALKX6Q9+7SGUwPN+UUZYKrNw6aKxAwGPh5jxrOd2Q3VsxBVXld4weYRjkZFGxrZBHkdosS0jN2mZz7RYnmc1K58a6HDwTC7W471yXO52cJQY2jr1Tlc/8AelY9NQT9PlTWJqdIw9K1CCFiEAp5FJnnz8QPqK6AJ5HNI251qUg17qpc4tXgZai5bAH7vvGlRl/u+zqQj48m0+Yq4LAOeKSdQf8A+aG5B5IAcw2CsxuNkTw+2hx+IdofEUnHJWmOGHLB91QO0thxvk8PCfLlTMclpr8YDs8UqhcXJxoTXVrtpl9rUUvfbvyLkr2h5c/hUU6EaEYqzW4JxgikbQoqwxXaSjsnB8KYTgo2nKooZByNDUhDtDjHC2jDkfGrNVqP4fRu3cJ5BMG5Yz4U+t7zuao2GENryP8AOnIhPfVgshKyNapeMA8qcRxDvqJgVl5VIJcdkk6YGT7qreNIvokXREuAbvase5tvpPJ+KXgU+KxqAf8AqZ6soWordi34LWEEYLIHYfpSdtv3qlQK5dpJFnrv8911GRQkLRyFNHwFfoqf0qbt/arJnQZlgzIuOZXH5RfHlrjxUVgNfVxx6185b+7u/Y72SMDEbHji/UbXA9DlfdSWSyu0E5hyWNBW3dAe83X2DW7H8pbMAB/y2GUPuIYe6tIS/jLlA6FxzUMCfhXyXuFt77LeIWdkik/JzcLFeyToTg9zcJ9M1v52VHjAGCOTAkMD48VURxGTkmJZxEQCFfC1Qd/vfDG3CoaTHtlMEIO/J7yPCoSSOZ14JJ2MQ7tAxHgzcyK5aaKMcKjQdy8vf41YzHcTuq3ZI/gFq7W1ysih0IZWGQRyNKVn+y9uG2kJUEwse0n4f0k/pUrL0gRpxsyN1KZ/KAj2RzLA4wKqdG5ppMtcCLVnublY0Z3YKiglmYgBQNSSTyFfOXSt0uNfE29qWW1B7TcmmI8e8J4Dv76b9KfSw+0WMFvxJaKRodGmI1DOO4AjRfeddBncULMwVQWZiAoAJJJOAABzOe6q1JEcZYgAEkkAADJJPIAeNfQfRL0Qi1C3d6oNwRmOMjIh7wWH/E+lLdE3RGtmFurtQ10RlEOCsAI+Bk8+7kO81qlCECvK9ooQu65d8Cuqgt5r8xocUIWfdKHSkULWli2ZuU0o5QjkQp/H9PXllP2FVXiUls6uTq3EeZY9+T31MSWYe8vEOhLiVfPjGT86avbvA+eRHwNLN4gcfI26dO9MHEEsW/VL7vT+0vvFWBBmoaweMycfsMc5A9gk+A7qm1weWK7HCzosttsO/Udy47iWI/Hk7Q2PXovFSlEjzXqrS8aDvrRLllFdRQnNP4SRSEcePHFdSXiDTi/nSzrcV5dJ4tww+8B60obsd7L7jUU+0F8aTe6Q/dH0oEFqBeprrF/F8xXQZT5/Oq2zIeQI9DQH/CWqz1Hioa76KYuLWM8tD8Khdo7KVtGAPn3/ABpX7VIOeSPMf1rlrsnmKvY1zeq81EGwq3e7usPYOR4Hn7qhZrcqcEEEeVXlpaRnt1kGGAP19xqws7k/DnObs8Ks7OvdcHn9amYGzTC+3eK5aPXy7x/WjZ0xPZOjg44ToT5ipNdWxTErWSjWxTSJXs9txAIB/eOkf+dgp+WT7qXt7ThGZCV7OcelJ7BZ5LqLtKQgaTGMYKjhGT6v8qWzZKgdXXb57KPDIS/Kaeje1/pF/otHjjAAHhp7u6lQtQ/2x+8/CvPtLeJrCpbBhJNlTVUPpd3d+0WfXKPylv2tOZjOOsHu0b3GrD1p8TXj4IIOoIII8QRgg1F7A5tKcbCxwcF81mvoHoz3iN3YqXP5SD8nKfIew3vXHvBrFN6thm0upIvug8UZ8UbVf6eoqT6Od4Ps12FY/k5sRv5EnsN7icejGs2F3q30U/NGJWLd7u5DHyFMnVe7SvGak55kjVnkYJGgLOx7gPr6edaVpNrQ1eyuqIzyMFRRlmbQAedY7vtvwbtuqiylsp0XkZCPvP8AyX3+nW/e/rXrdXHlLZD2V75CDo76emF7qqlvbs7KqAszEBVGpJPIAUhNNr7LU5HHXacuYoixCqCzEgAAZJJ5AAczWxbi9Hn2UCeU/wDidGTGoh7xjTV/E93IeNLbi7graATTANcEaeEQI5L4tqQT7hVzq2LHrdyplnPJilE3wmCBTCDIMgtxYQ47wOetWLY+0OvhSTGOIajwIyCPiKpMkgUZJwBzqx7mwOsB4xgM5ZAeYU45+/NUTRCOqVsMjn8wp+iq5vxvP9hhSTvaQL/0sT9BRShka00StWHAnmbrY2wrKTWedK+9At4AkWGuJm4IU89OJiPBQc+pFWzeTbaW0EkrnCojM3oAScY76xWxSW7ma+uc8Tgi3jP+6iPs/wCJhqT/AFxVOVkNx4y8/DxKohiMrtI+Kgha3SXfWzdWw6vgLJpnByMr4/yq0RxpMmoBHzrq4t8jyqPtg0baajw8q5eac5PaPtDuWxHEIthyTS/3aZdY+0vz+HfXOzLsBwsrPHzHEuv+ZSMGrXCwYZFdSWaOMOoP+vGvIeJyQm7IPeOalJixyt0vFjuKi7baMYJUPkjkThc/DlTppQdVwfRgf+/ypNdzIi2QzBfAc/jXj7nNnsTHHgy/zzW1D6UTRmtYP5h+oWLP6P4snJpb7inHDkjEbP6AnHqKdxsADxKqfrhRn0Gc/KmVru/cx54JVz7xn1rqy3ZmZuKdxzzwjXPqavk9LJS3bSPHc+SVb6M44dZc4ju2CfGNfGLB/Rxjy5V6yDTtoR7/AOlLybCLHnpXce7w7zWU70qzDvqHyTn/AK7gjofmmn2fwaIf5v5Cuv7Pc4xLGP8AC39ak12SgpZLNB3Uu70q4geT/IL0ej2CP4T8yoY7Edj/AHq+5f6mkH2A45SD3r/Q1ZcAchXhFVj0o4m3+08h9lP/AMDgH+z8z91VJdiS+ETe9lPu0phPYyLnMTgA81w4P+U5+VXh7cHlTd4sU/B6Z8QjPbpw8RX0S8no3hvHZsfG/qqPHIDyOfI6H4U2vrJJOejdzDQirtdWKP7aq3qP586irndlSPybsnke2Pnr866jC9NsaXbJYW+I3H3WNP6MzxHVjuB8j9lRdoRzr7TFlGgOSdPOrB0fW+ksh/RQfNj/APrSt3syWPJZQyAasuSPeOYqb3UsQtqrDTjLvjyLHhx/hC1uz5sGSxn4d4cLvbw/7XuHHLA2T1zNJ2A8bN/QeakK6C04js2PIUv9g86oq1J0gTHho4ad/Yj/AKFe/Y/Oiio+sCzvpT2B1kAuFHbh0bxMZP8AI6+81kua+nJtnq6srjiVgVYHvBGCK+dd49itaXMkDfcbsn8SnVT7wRSGVHR1d6bx5Q4aVrm629Mclgs8zhTEOCZmx7SgAH1bIx5ms33x32kvW4VykCnKp3k/ifHM/Sq4JzwleI8JIJXJwSORIruysnmkWOJS7uQqqOZJ/wBc6pdK5zQ1WiMA2vLS1eV1SNS7scKqjJJ8q23cfcFbFRJLhrhhqeYjB+6nn4mnm43R2tinWOQ1yw7bDUIDzRP5nmasrQnvpqCEN7TuaTmn1dlvJJUmzYpw0dIstNpcJpdtyJOMHIyMgnzHfV43dvpZY8yx8BGMHUBhjmFOoqlu5RkkUAmNuLB7/KtA2beLLEki8mAPoe8H0ORWbkg6lowVpUBtzZ63d6kL4Kw27OykacUsirGfhFJ8a8p3u4OOe9n0PFMIVP6MC8JH/wCRpaKQ0h25Wq6eSKmMJFAfPmVWekcNLFLFnHGjLnnjIxmqPuxtkYW0nHV3EaBVBPZlVRgMh7zheX/sNg3g2EJQSBrWX7y7phxwuCCpyjroyN3FT8KqzMVmUzS7Y9D4qmCd0LtQ+KXlTnUbdRnmOY5VHm12i6hXmiQLp1ipxu/mwbQaY5UhIb6MarFcDTUHqnPqD2awW8JyG77FaJzYyeqsFjfBtDow5j+YqRjk8aoT7wKrDrFkgfOnGpAz+sNCKsuxtsrMOyykjngg0jk4UkfaITEc7HbAqxRU4VvGmEL5p5E+lZD2pgpcUqGxULvHt4WkPHw8buwSKPlxu3IZ8O8+6q/tNto3kLQ9VBEkgAZg7swXILAaY1AxTuLwyfKAc0U26tKy5LI9jzWgRvnlqPKkZdoorBWkQMTgLxKCfQHnVHh6OwoxG08a96pK4BHgdaTuej6BFIMRydePicuD4hidK1x6OjrJ5fulDxD+6r/1uvfXauKz2w3imscJdcU9vyEwGZIx3CUD2hj73P6VeLC7inQPC6SKe9GBHvxyPrWHl4EuK6njboRyTkU7ZeSdGUeNeiTNAhHhSqRUjSuXK15IuaVaPFc4rw9yEyeOkGWpFxTaRK8BpSTC8RjG4THEVIXOgyRgfWm67cSFESSCSMKqrxJwSL2QBqAeLGnhUiy0y2hb8SEEd1amBnyYrrYoSsZKzRILCUs95rdiB1qjPcx4T7gwFT0ZXGQcjxyD9Ky25iHCVI4l4tR/3ptZ5hbKs4j/ABI7KyH9NVOCPPFfQuH8U/EnQ+gel9f3965jLwYmDW3VXwP2WuM47q8FUaHbFymCswkU8hIitkeTLwn5mn8G+cg/vIAR4xuMn/C4H71b5jlbzYfhv9LWK31T/YkafedP/KlaSlZv0xbrmSJLqNctF2ZMDUxnkTjuU/Jj4VcId8Lc6MXjP/MjdR/mAK/OpSG8jkXMbo4/RZW+lLvLZAW2rxHLCQ8tNeXz5L5h2fs+SeRY4kLux7Kj/Wnqa3fcLcNLBONsNcOO2/4QfuJ5eJ7/AICrJFZxoSURFJ5lVAJ9cUulVMxwzc7ley5JfsNl1keNcsR3ZoKYr0eQq5LrkrSJjpyI6az38anh1J7woJx64qJeG8ypNaXHYJGWI1L7o3PVwXDE/k42ZhnuwvE/u5GooX2fZilP+E09vbQxbLELAh7l0iYd+biQI3wUn4UnkyAjZaeHE4vAd1U3udbFLKHiGGdTK4/TlJlbPvc15UykeAAOQAA9BpXlJaSmZJNTy7vK7UaUwvtjJJzFP05V1U1FV+XdOPGgqFvtyfw1dnmA5kD1Nc/ak/EvxFe7oWU7R3YZQQyhl7wQCPgapO1t2jEwmtFCSpzjGiSL4Y5BueK+hbhY3GCV+IqsbQ3ZjZshl+IqLmhwohegkGwslTa11clY4YpLc85ZXXkBjSMHQk0/Xcu4kPavLw/qycPyAxWsbP3eiXmV+IqWitYV5FfiKoixIohTWBWPne87lZ1uv0WRrIssjTSOnsmWQvjOmQCMA+daDabvxoOVPUmQcivxFLK4PKmKpVJuuz0HdTXaGxEkB0qUooQsz2zuoyk4GR/KqPd7piN+sgaS2k/FCeEHH4l5EeVfQEkII1FVbenZChCQK8IBFFe2qPuLt+eaS5guSjvb9XiRV4eMOpPaHLOnd41bhVB3PmVNpXqMQGkjgKA6FuEMGK+OM1e64Di8TYspwaKGx8luYri+MWUqzZpMgVyDXpWsgutNUgJ51xJFXYYUoDUatCj3jptKlScqeFM5EqTTRUrVRv7ExtldVY9/d5U0e3wC0ehq13MIYYqIa11I8O6teLIJHil3x9yhLW7AONE8VPsH9X8B+Xl31KIARkZ9D3U3vrHTIGtRsG0HQ4Oo5YPd6eFdpwn0gkgpsnaZ5j3eC5finBY5wXM7L/I+9TePOms1umchBxdzDRviNa6t7tW5nBPzpVpAP+9fQYZYMtge2nBcY4ZOHJpstPgaXNrdTp7M8oHgx6wf9eT8DUlabzXKntLDKPLiiP1YfSotp/SvYnPkPXuquXBhO4BHuP6ckyzimSPbp3vA+ux81aU3wjH97FNH58IkX3cBJx6indrvJbyHEc0ZPhxBW/ytg1TZr8Dz8/6U2kQSDBGfUA/Ws92C8ey75/t9k8ziELh22EflP6H7rQGeSVzHHpgDjbwB7l86mLDd8IMD3nvPqaovRRsET/bXEssXV3HVR9U5UDhUFuz7Lat3g1oA2Xex/wB3dJKPCeFQ3pxw8P7prAle7UQV0sUMWgFjufeKPlf1T632aF1phtZesvbOL8HW3J/+2vVLn3z/ACo/tm7jx11kW8TbyrIPXhkCH3DNcbBmM95PccEqKscUKLLG0bZBaSQgMORLKM8uzVJdeyYZGY7ea2B5EHnt096soFFe0VYlVynKuq5TlXpoQsQ6ddby3BHKB/4gqkvuzKLNLwKGgYurEc4ykhj7Y8CV5jl31denH88t/wBg/wDEFd7G3iNlsW0k4BIjXM6TIQDxxtJccQXz0B88Y760MnLnxcaAwNDi5wFHqO0a8Dtt4oaASbWa9WPCn+xdim4eREGqQTS+pjTKj3sUHpmn++GwktZlMJDW06CW3I1HBplc/o5HuYVY+huANcXRIziGNf8AO75+PDTGbxJrOHOzIu6xfvoj3jcFRa069JWeqg54FKW9kZHVI043YgIqjJY+ArgR8PZ/DkfDTX4VedkyDZltDMQDeXhURcQz1MBZQWwe9gQfUjuBprNzPURgsbb3ey3vPPfwA3KGts+Cqu3t3ntJRDKF6zq1dguoXj4uznvI4TW/9H90WtIQe6KMfBBWR9LQ/wDqTfsIvrJWq9HH5rF+zT90Vkmd2RhQTP5uFmvEL3k4hXEUUUUmvUVGbdtOOMjyqTrlloQsJ3n3e4myCY5YzmKVfaVu71B8Kn90N4HurOKWQASHiV8cuJHZcj1wD76nd8tmY7QFZzsLbZ2axiuFzavIzJMo1iZznhlH4cnn5fDF4xhuyIbYLcD8a6pzDlEb+0ditB68UoLivCARXix1wBNbLdpddYPCvQ4/9qDGK86sUHZGyVD0lLHmuuKuiaOa8UTcxYqLvkPtDmPnVimUHSoq6g7qZhehwsKOt5VkHn3j61HbT2P3pjz8a8v4TG/Eumad2e1g2jaHxrSAczts5Kg0ey5VcgqfCpGyueMYPMfOpPaWzUkOVIDke41WrxepPbPBg8ycfAmt7hnE5Md+qP4jvWVn8PjyWaZPge5SpwDyrmQk99Q8288ZGBJlzoAi8ZPoB313ZR3tyAkUTRhv97LhSBnXCcya+jx8WhkjEhsHu6riXcJna8sHz/Ve7VuWTCIOOaQ8MSc8k/eI8APdUvszc26kYB7yQcvYRF+BxV03I6NI4T1smZJmHalfVvMKOSj0q/W+x0TkKxsnMfM6xsO5bmNhMhZRAJ6mlFbibqpYWxiRncu7SO744mZsZJx6VY8UKMV7SKeXmKMV7RQhFFFFCFynKvTXicq9NCFh/Tj+eW/7B/4gqLvv/L9p/wCrl/iXNSnTj+eW/wCwf+IKir7/AMv2n/rJf37mnsn/AOeJ/ij6PXg5n3Ly2U3OxZFPt2E3Gh/5TDLD0HE/+UVKdCrf+Iuh4xQn4PJ/Wo/owAkkvLZtVns3yP1W4D/G+VL9DjEXFznn9mXPkQx/nWbxIacXOx+gLXD/ADkX/uBU27uaVVN3NnfarqCLmJZRxafcyXkz6qGHvFSW+G1Ov2mzD2I54oUxyCxSqpAH63GffTrohi/8Xx90VnI+fA5iUfIt8DVXgl45Ef8AFKj+9pQx+tbQ/pM598o4wB732T5NCr/h95Vt6W/9pt+wi+slat0cfmsX7NP3RWU9LX+02/YRfWStW6OPzWL9mn7orNx/6sxvyj6KR9sq4CigUVWhFR+3Nuw2cDz3D8EUYHE2CeZCqAFBJJJA99PnOhrJOmDaxNnLH3F4flNGf5V4hSG0OlW3lB4rO+6o5CzdTlSPErniA91Z7vbti3u7aZbVy5HCWQqUcKrqWIVgCcAd2a0yM6DlyH0qK23upbXeDPGHK8iCVb0JXUjyNctF6RDVplZQ8FqO4eatpTvZe37ecIIZUdmiEgUHtcHLJU6jHI0x3k3sW0aONY3mml4ikaEDRebMToBWcXm7D7OnVVPA3WcdpddxbGOpn7hkfXPiBou4+6M91JLfXkfVyyYSOM5/JxJppnXtNk+mPGvIOCQySNla7VGRfjfch+Y9rS0inKEbbu05vZWC2UjwMzj3+z4VF7YN1FE0lxf3JC40iVIySSAoAXnqR31tkG6qKNRVD392IJEaLVclSCBqCpDA6+YFb8eDjximsHySDppHc3FV3dffDaHGsdxazSxkgCXqzHIBoOJ1J4T493vrQ8iqDZb6T2wC38ZdBoLmFc6eMqcxy5gfGpS46RLFTgTcZPIRo7/QY+NcfxHCndL2Ya/LZB+3ktfHmjDN3/NWaRaZzx5GKrTdJKE4jtLx/Pqwq/Emml7v5O8EjW1q3WxOFlRu0YwwyjlE1YHX4UszhWWKJbQ8SArfxUXIG/cpXatoWUjv/wBYqsZ+I503stuXUpzHd28zHUxPGIyuuoXHaGOWtLDY99cv7MUAOjEEux81GPrW/DwydnZdVd9pN+XG7cWlJ95ViADAux/u0UEux8gOVP8AZO4k90yzXo4j/u4eaRg/i/E3jVt3J6MYoD1hBeU+1I+rHxx4D0rRrexVBgCtnGwo4O0Nz3/ZIyzuk26LPdm9HqoOxGifqqo+gq1bJ3XWPU86sAWvadVC4SMDQV3RRQhFFFFCEUUUUIRRRRQheCg17XhoQsP6cfzy3/Yv/EFRlxAz7AtQis5F5KSFVmOOK4GcKD4ipPpx/PLf9g/8QUlYbwTWew7aS3YI7XUyElQ3ZLznkfNR8Kazi8QYpjALvWCrNDk7rv8ARDeZvuTjdywttkdVc3s0izzRMFhVCwVGKM2QoJJGFBOQM91KdF6Rwrc3krBY55xBAW04h1rgac9WcL/hNFzbQ7cjgZZlhvIl4ZUOCShI6wqvMjOqty1wcUw6T9nTqYII4JBaQoFiKDiDSEcOoTJDY0GRrxN41z5d+Me7EneWzSn+lvYNawktDdhd7UbO1q32e0BsOSQ2HNDsu7voLrrFV0EUbIhY9WxcgjH6LLrrqp8Kjdu7nm2lga3L3FvNwPE6ozEKGUkPwjHIgg6ZB5aVcdq7nzbQtLWW4xbXMSlZ2lx2oh948JxxaBhkjGWziovau/32Y29rs2VWhhVI2kID9Ycgdk8tNdRoS3lTeLlySy6sY6pN2zC+x2G6Q4GjRPMAXdrwt2o8uijulr/abfsIvrJWq9HH5rF+zT90VlXSz/tNv2EX1krVejj81i/Zp+6Kfx/6sxvyj6Ks+2VcaKK4d8DJqtCQv7xY0ZmIAAJJOgAGpJNYleSHa9wWGVsI39rkbllPJe8KCOf8+Uj0m74TSzT7Oht2cvBxcfWKuVbskhSNQCcc+6pHYtv1dvEhHCVjRSByBCjI086xeL5zsaMNjPaPkO9O4cAkdbuQTsNSMG2YWMgEqExf3naHY/Wzy9aRv9sQQECaaOMnkGcAn0Gc41ql7J3QhutpXUU6nrRKZUGSBJC2NRjRlz9a5rh/DhluIeSNrB799/etLIyPVAEC1PwRf23crDHn7BCweeTBAmkU9mJM4PD3kj+mdktrcIoA5AY+FMdg7GW3jVEUKFAAAAAA8ABUrXb42OzGjEcfIfzaxJJHSO1ORURtXYSyg6a1L0Uwq1nF7ua2dBpSMG45UeyqjmdAMeJrR7iQKMnFZDvBt19sO0UTdXs2NsSyZ4TdMD7CH/hg8z31TNKyFhe/kP5+amxpeaCj9s7Yt0cw23FdzjTghHEFOo7cnsjl4mjdXYFylxJdTGOIyRhTCnaOhHCXblxDBGmedWKxsUgQLFEiJ3cCgA+eRz9adMwI/nXH53GXztMbG009+5/ZbUGEIyHONlQe2N2ba4OZYV4/xr2H05YZcGmu7m2TsuUR3mZbJ2AjuDq8DE6LN4p+l3fITrMeR1qP2jbrIjI44lYEEHwPjVWBxGXHcATbeo+ysyMVsg2FFa7DjA4cYIGCO8d1d5rHNy+kb+zlWzv+sMKELbXIXiUR4wqTY1HDgAED6Zqb3s6Xo0xDs0pc3DLnjBDQRA/ekYHU/ojw18K7dsrHM1g7LALHA6SN1pGaM1g97v8A7YuD2WW0ESBW6tUcTPk5deMEgYxp3efcv0cb67Vnv1Rmmu7fiMc7NGiJEcjtB1AHEv4c6gnTlXjZmPNNNqTonNFkLcqKKKtVaKKKKEIooooQiiiihCK8Ne0UIWHdOP55b/sH/iCmuxpLGfZUFtdXYt2SeWQgFeLV5eHPEpGCHzUv02bHlaaGZFLIqOj4BJUllYEjw56+VZYDWucQZmNG0PLS06gW1di+8EdVG9JWsbj7D2fFcs9remeXqJBwng7Klk4nHCo1GFHvqS3Fe2QyJBtGW7HDxFZGD9Xg6spxkelZXutt02d1HPjiUZWQd5jbAfh8xgEeYrT92d2Fjuprq2dXtbmFmTB9l2YMy+mSSPDUHkK43j2E7HMpyJnEOa3SSG7lp3aTp2NGxVWmInWBQXO70FrLJcsu0ZLwSwMJo3KlFQ4BYKFAXGSMeDGqtButslSp/tQnhII7UOuCCM9nypWeBdj7PeAsr310gV+Ej8knCV588DLY8WbwqgAVqcL4dLOZZYZ3tjNBpAYNQaKutPLoD1Cre+qsbqz9I+04ri+aSF1kQwxjiU5GQZMj3ZHxrX+jj81i/Zp+6K+f7WzeVuGNSzeXd6+FfRG4lmY7dFP3UUfBcfyrXyMdmLjxY7TekV4/FQBskq00w2wDwHhp/XLpkVnr1YbvRsaWWZJY5Whmj4gHChsq3NSCQPOm8eydoyDga9bg+8Y4URyPJhy9RWzTbvIxyRSsGxY15CqnwxvOpzQT4gKQe4CgVjlr0eRLkPEZC4Id3JZyDoe0TofMYq69HHR6LJ5ZpJWnkdVjiZhrHAuoTPiTjPceEaVdmsFPdSyJgYFWUFFd0UUV6hFFFFCFV9653AIWsh/+XyjIcyvFxFkiLsI0yckBVx31v89or8xmm02xY2GMUbIWDR2l1Z5NnMxQD83ly6HA5IxOV5VbN39updwrIg4TykQ80ce0rDn8qmd5d2+DLLWebqSJ9vupVIWPsx47pJBqz+RGo08TWFxfCifCZapw7uvgtHBmeJAzmD5K8unhr9aZzJTqa6yOzj1FU+53tlnkeOyhEhU8LSscRA47sat7q5bFxJZ3VGFrzSsiFuS+0kGDxez35xj35qo7OM5jMtrFGsQYkLjDTAHDY8OWnnVz2T0cS3TBr2Vpe/q0ykQ78YGCfXSrx/8AAaqqqgCqoAAAwAPAV2WJw/1TSJDf0WJPlF57Gyyaz2jcTkC2tnJOMmX8mqnv588eVbB0W7rS2Vq6zujSSzPM3ADwqXCgqM8/ZOuBzp/svdQJgnnVjjTAwKdhx44fYCXkmfJ7RXdFFFXqpFFFFCEUUUUIRRRRQhFFFFCEzvtnLKMGs+3l6LIpCWUcLfiXT4jka02vGFTZI5htppC+aNs7lXFvnK8aj7yj6rnPwzS25u+T2LSD2o3SQ8BJwsyqTGR4cRHCfUHure9q2iEHKisr3z2HAe11ahuIDIyCRkDUg686efKzMjOPlN1NP6KI7JsLPD1txKzHiklc5c4ySTpk+A7vIDFWvYPRzJKQZc4/Cufm39Ktu7WyolwFjUDyH18a0XZtsoAwAK9mzXVoiGkDb+e5AA5qt7A3GjiUdkADuxVvt7YIMCla9rNO+5UkUUUUIRRRRQhFFFFCEUUUUIRRRRQhFFFFCFVt85TwEa6g8qxW0ElipgeF7i3JYxNGB1iEnPDIORH6Xl7q33bkClTkZqkGzTj9kVVNCyZul42VkcjojqbzVEsdkbQvD1YX7NAx7WXDScHguBoTyrV92txooI1RVCqo0H1J8SfGn+wLVQBhRVhFEUTIhTBS8fK6U242kYLRU5Cl8UUVaoIooooQiiiihCKKKKEIooooQiiiih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562" y="2734574"/>
            <a:ext cx="5092451" cy="296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44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704" y="257385"/>
            <a:ext cx="7290816" cy="913047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8656" y="1487425"/>
            <a:ext cx="7564267" cy="4389120"/>
          </a:xfrm>
        </p:spPr>
        <p:txBody>
          <a:bodyPr/>
          <a:lstStyle/>
          <a:p>
            <a:pPr>
              <a:buNone/>
            </a:pPr>
            <a:r>
              <a:rPr lang="ru-RU" sz="2200" b="1" dirty="0" smtClean="0"/>
              <a:t>2. </a:t>
            </a:r>
            <a:r>
              <a:rPr lang="ru-RU" sz="2200" b="1" dirty="0" err="1" smtClean="0"/>
              <a:t>Вибори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народних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депутатів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України</a:t>
            </a:r>
            <a:r>
              <a:rPr lang="ru-RU" sz="2200" b="1" dirty="0" smtClean="0"/>
              <a:t>:</a:t>
            </a:r>
            <a:endParaRPr lang="en-US" sz="2200" b="1" dirty="0" smtClean="0"/>
          </a:p>
          <a:p>
            <a:pPr>
              <a:buFontTx/>
              <a:buChar char="-"/>
            </a:pPr>
            <a:r>
              <a:rPr lang="ru-RU" sz="2200" dirty="0" err="1" smtClean="0"/>
              <a:t>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березня</a:t>
            </a:r>
            <a:r>
              <a:rPr lang="ru-RU" sz="2200" dirty="0" smtClean="0"/>
              <a:t> </a:t>
            </a:r>
            <a:r>
              <a:rPr lang="ru-RU" sz="2200" dirty="0" err="1" smtClean="0"/>
              <a:t>останнього</a:t>
            </a:r>
            <a:r>
              <a:rPr lang="ru-RU" sz="2200" dirty="0" smtClean="0"/>
              <a:t> 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Верховної</a:t>
            </a:r>
            <a:r>
              <a:rPr lang="ru-RU" sz="2200" dirty="0" smtClean="0"/>
              <a:t> Ради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, а </a:t>
            </a:r>
            <a:r>
              <a:rPr lang="ru-RU" sz="2200" dirty="0" err="1" smtClean="0"/>
              <a:t>виборчий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розпочинається</a:t>
            </a:r>
            <a:r>
              <a:rPr lang="ru-RU" sz="2200" dirty="0" smtClean="0"/>
              <a:t> за 120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до дня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. Центральна </a:t>
            </a:r>
            <a:r>
              <a:rPr lang="ru-RU" sz="2200" dirty="0" err="1" smtClean="0"/>
              <a:t>виборча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комісія</a:t>
            </a:r>
            <a:r>
              <a:rPr lang="ru-RU" sz="2200" dirty="0" smtClean="0"/>
              <a:t> </a:t>
            </a:r>
            <a:r>
              <a:rPr lang="ru-RU" sz="2200" dirty="0" err="1" smtClean="0"/>
              <a:t>оголошує</a:t>
            </a:r>
            <a:r>
              <a:rPr lang="ru-RU" sz="2200" dirty="0" smtClean="0"/>
              <a:t> про початок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 не </a:t>
            </a:r>
            <a:r>
              <a:rPr lang="ru-RU" sz="2200" dirty="0" err="1" smtClean="0"/>
              <a:t>пізніше</a:t>
            </a:r>
            <a:r>
              <a:rPr lang="ru-RU" sz="2200" dirty="0" smtClean="0"/>
              <a:t> </a:t>
            </a:r>
            <a:r>
              <a:rPr lang="ru-RU" sz="2200" dirty="0" err="1" smtClean="0"/>
              <a:t>ніж</a:t>
            </a:r>
            <a:r>
              <a:rPr lang="ru-RU" sz="2200" dirty="0" smtClean="0"/>
              <a:t> за 125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до дня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;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</a:t>
            </a:r>
            <a:r>
              <a:rPr lang="ru-RU" sz="2200" dirty="0" err="1" smtClean="0"/>
              <a:t>позачергові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шістдесятиденного</a:t>
            </a:r>
            <a:r>
              <a:rPr lang="ru-RU" sz="2200" dirty="0" smtClean="0"/>
              <a:t> строку </a:t>
            </a:r>
            <a:r>
              <a:rPr lang="ru-RU" sz="2200" dirty="0" err="1" smtClean="0"/>
              <a:t>з</a:t>
            </a:r>
            <a:r>
              <a:rPr lang="ru-RU" sz="2200" dirty="0" smtClean="0"/>
              <a:t> дня </a:t>
            </a:r>
            <a:r>
              <a:rPr lang="ru-RU" sz="2200" dirty="0" err="1" smtClean="0"/>
              <a:t>опублікування</a:t>
            </a:r>
            <a:r>
              <a:rPr lang="ru-RU" sz="2200" dirty="0" smtClean="0"/>
              <a:t> указу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дострокове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припинення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Верховної</a:t>
            </a:r>
            <a:r>
              <a:rPr lang="ru-RU" sz="2200" dirty="0" smtClean="0"/>
              <a:t> Ради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904" y="257385"/>
            <a:ext cx="7705344" cy="803319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3856" y="1121665"/>
            <a:ext cx="7869067" cy="4596384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3. </a:t>
            </a:r>
            <a:r>
              <a:rPr lang="ru-RU" sz="2000" dirty="0" err="1" smtClean="0"/>
              <a:t>Місцеві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120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початок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оголошується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90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чергові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120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розпочинається</a:t>
            </a:r>
            <a:r>
              <a:rPr lang="ru-RU" sz="2000" dirty="0" smtClean="0"/>
              <a:t> за 90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позачергові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70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розпочинається</a:t>
            </a:r>
            <a:r>
              <a:rPr lang="ru-RU" sz="2000" dirty="0" smtClean="0"/>
              <a:t> за 60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повторні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неділю</a:t>
            </a:r>
            <a:r>
              <a:rPr lang="ru-RU" sz="2000" dirty="0" smtClean="0"/>
              <a:t> </a:t>
            </a:r>
            <a:r>
              <a:rPr lang="ru-RU" sz="2000" dirty="0" err="1" smtClean="0"/>
              <a:t>шістдесятиденного</a:t>
            </a:r>
            <a:r>
              <a:rPr lang="ru-RU" sz="2000" dirty="0" smtClean="0"/>
              <a:t> строку з дня </a:t>
            </a:r>
            <a:r>
              <a:rPr lang="ru-RU" sz="2000" dirty="0" err="1" smtClean="0"/>
              <a:t>оприлюднення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територіальною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комісією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проміжні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неділю</a:t>
            </a:r>
            <a:r>
              <a:rPr lang="ru-RU" sz="2000" dirty="0" smtClean="0"/>
              <a:t> </a:t>
            </a:r>
            <a:r>
              <a:rPr lang="ru-RU" sz="2000" dirty="0" err="1" smtClean="0"/>
              <a:t>шістдесятиденного</a:t>
            </a:r>
            <a:r>
              <a:rPr lang="ru-RU" sz="2000" dirty="0" smtClean="0"/>
              <a:t> строку з дня </a:t>
            </a:r>
            <a:r>
              <a:rPr lang="ru-RU" sz="2000" dirty="0" err="1" smtClean="0"/>
              <a:t>опублікування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0569" y="628322"/>
            <a:ext cx="8784201" cy="728252"/>
          </a:xfrm>
        </p:spPr>
        <p:txBody>
          <a:bodyPr/>
          <a:lstStyle/>
          <a:p>
            <a:pPr lvl="0"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uk-UA" sz="2400" b="1" dirty="0" smtClean="0"/>
              <a:t>Виборчі права громадян України та принципи виборів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6506" y="1742189"/>
            <a:ext cx="4332647" cy="326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Виборчі права громадян України та 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r>
              <a:rPr lang="uk-UA" dirty="0" smtClean="0"/>
              <a:t>Виборчі права громадян України регулюються Конституцією та відповідними виборчими законами, які у своїй сукупності по суті являють собою механізм реалізації даного права.</a:t>
            </a:r>
          </a:p>
          <a:p>
            <a:endParaRPr lang="en-US" dirty="0" smtClean="0"/>
          </a:p>
          <a:p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правовій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b="1" dirty="0" err="1" smtClean="0"/>
              <a:t>активне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пасивне</a:t>
            </a:r>
            <a:r>
              <a:rPr lang="ru-RU" b="1" dirty="0" smtClean="0"/>
              <a:t> </a:t>
            </a:r>
            <a:r>
              <a:rPr lang="ru-RU" b="1" dirty="0" err="1" smtClean="0"/>
              <a:t>виборче</a:t>
            </a:r>
            <a:r>
              <a:rPr lang="ru-RU" b="1" dirty="0" smtClean="0"/>
              <a:t> право</a:t>
            </a:r>
            <a:r>
              <a:rPr lang="ru-RU" dirty="0" smtClean="0"/>
              <a:t>.</a:t>
            </a: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Виборчі права громадян України та 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r>
              <a:rPr lang="ru-RU" b="1" dirty="0" err="1" smtClean="0"/>
              <a:t>Активне</a:t>
            </a:r>
            <a:r>
              <a:rPr lang="ru-RU" dirty="0" smtClean="0"/>
              <a:t> </a:t>
            </a:r>
            <a:r>
              <a:rPr lang="ru-RU" dirty="0" err="1" smtClean="0"/>
              <a:t>виборче</a:t>
            </a:r>
            <a:r>
              <a:rPr lang="ru-RU" dirty="0" smtClean="0"/>
              <a:t> право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рядом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кандидата і </a:t>
            </a:r>
            <a:r>
              <a:rPr lang="ru-RU" dirty="0" err="1" smtClean="0"/>
              <a:t>настає</a:t>
            </a:r>
            <a:r>
              <a:rPr lang="ru-RU" dirty="0" smtClean="0"/>
              <a:t> з 18 </a:t>
            </a:r>
            <a:r>
              <a:rPr lang="ru-RU" dirty="0" err="1" smtClean="0"/>
              <a:t>років</a:t>
            </a:r>
            <a:r>
              <a:rPr lang="ru-RU" dirty="0" smtClean="0"/>
              <a:t>,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голосу, </a:t>
            </a:r>
            <a:r>
              <a:rPr lang="ru-RU" dirty="0" err="1" smtClean="0"/>
              <a:t>тобто</a:t>
            </a:r>
            <a:r>
              <a:rPr lang="ru-RU" dirty="0" smtClean="0"/>
              <a:t> судом не </a:t>
            </a:r>
            <a:r>
              <a:rPr lang="ru-RU" dirty="0" err="1" smtClean="0"/>
              <a:t>визнаний</a:t>
            </a:r>
            <a:r>
              <a:rPr lang="ru-RU" dirty="0" smtClean="0"/>
              <a:t> </a:t>
            </a:r>
            <a:r>
              <a:rPr lang="ru-RU" dirty="0" err="1" smtClean="0"/>
              <a:t>недієздатним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b="1" dirty="0" err="1" smtClean="0"/>
              <a:t>Пасивне</a:t>
            </a:r>
            <a:r>
              <a:rPr lang="ru-RU" dirty="0" smtClean="0"/>
              <a:t> </a:t>
            </a:r>
            <a:r>
              <a:rPr lang="ru-RU" dirty="0" err="1" smtClean="0"/>
              <a:t>виборче</a:t>
            </a:r>
            <a:r>
              <a:rPr lang="ru-RU" dirty="0" smtClean="0"/>
              <a:t> право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право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 бути </a:t>
            </a:r>
            <a:r>
              <a:rPr lang="ru-RU" dirty="0" err="1" smtClean="0"/>
              <a:t>обраним</a:t>
            </a:r>
            <a:r>
              <a:rPr lang="ru-RU" dirty="0" smtClean="0"/>
              <a:t> в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: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рад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сільських</a:t>
            </a:r>
            <a:r>
              <a:rPr lang="ru-RU" dirty="0" smtClean="0"/>
              <a:t>, </a:t>
            </a:r>
            <a:r>
              <a:rPr lang="ru-RU" dirty="0" err="1" smtClean="0"/>
              <a:t>селищних</a:t>
            </a:r>
            <a:r>
              <a:rPr lang="ru-RU" dirty="0" smtClean="0"/>
              <a:t> та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голів</a:t>
            </a:r>
            <a:r>
              <a:rPr lang="ru-RU" dirty="0" smtClean="0"/>
              <a:t> – 18 </a:t>
            </a:r>
            <a:r>
              <a:rPr lang="ru-RU" dirty="0" err="1" smtClean="0"/>
              <a:t>років</a:t>
            </a:r>
            <a:r>
              <a:rPr lang="ru-RU" dirty="0" smtClean="0"/>
              <a:t> (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Севастополя – </a:t>
            </a:r>
            <a:r>
              <a:rPr lang="ru-RU" dirty="0" err="1" smtClean="0"/>
              <a:t>з</a:t>
            </a:r>
            <a:r>
              <a:rPr lang="ru-RU" dirty="0" smtClean="0"/>
              <a:t> 21 року);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21 року,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en-US" dirty="0" smtClean="0"/>
              <a:t>			</a:t>
            </a:r>
            <a:r>
              <a:rPr lang="ru-RU" dirty="0" smtClean="0"/>
              <a:t>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35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вільних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сам </a:t>
            </a:r>
            <a:r>
              <a:rPr lang="ru-RU" sz="2000" dirty="0" err="1" smtClean="0"/>
              <a:t>вирішує</a:t>
            </a:r>
            <a:r>
              <a:rPr lang="ru-RU" sz="2000" dirty="0" smtClean="0"/>
              <a:t>, </a:t>
            </a:r>
            <a:r>
              <a:rPr lang="ru-RU" sz="2000" dirty="0" err="1" smtClean="0"/>
              <a:t>взяти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ні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голосуванні</a:t>
            </a:r>
            <a:r>
              <a:rPr lang="ru-RU" sz="2000" dirty="0" smtClean="0"/>
              <a:t>. </a:t>
            </a:r>
            <a:r>
              <a:rPr lang="ru-RU" sz="2000" dirty="0" err="1" smtClean="0"/>
              <a:t>Неприпустимим</a:t>
            </a:r>
            <a:r>
              <a:rPr lang="ru-RU" sz="2000" dirty="0" smtClean="0"/>
              <a:t> є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підкупу</a:t>
            </a:r>
            <a:r>
              <a:rPr lang="ru-RU" sz="2000" dirty="0" smtClean="0"/>
              <a:t>, шантажу, </a:t>
            </a:r>
            <a:r>
              <a:rPr lang="ru-RU" sz="2000" dirty="0" err="1" smtClean="0"/>
              <a:t>погроз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незаконних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комісій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кандидатів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виборчі</a:t>
            </a:r>
            <a:r>
              <a:rPr lang="ru-RU" sz="2000" dirty="0" smtClean="0"/>
              <a:t> посади;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загального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виборчого</a:t>
            </a:r>
            <a:r>
              <a:rPr lang="ru-RU" sz="2000" b="1" dirty="0" smtClean="0"/>
              <a:t> права</a:t>
            </a:r>
            <a:r>
              <a:rPr lang="ru-RU" sz="2000" dirty="0" smtClean="0"/>
              <a:t> –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 в себе </a:t>
            </a:r>
            <a:r>
              <a:rPr lang="ru-RU" sz="2000" dirty="0" err="1" smtClean="0"/>
              <a:t>активне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пасивне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виборче</a:t>
            </a:r>
            <a:r>
              <a:rPr lang="ru-RU" sz="2000" dirty="0" smtClean="0"/>
              <a:t> право (про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згадувалося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).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відзначити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пасивного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виборчого</a:t>
            </a:r>
            <a:r>
              <a:rPr lang="ru-RU" sz="2000" dirty="0" smtClean="0"/>
              <a:t> права </a:t>
            </a:r>
            <a:r>
              <a:rPr lang="ru-RU" sz="2000" dirty="0" err="1" smtClean="0"/>
              <a:t>українське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законодавство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встановлює</a:t>
            </a:r>
            <a:r>
              <a:rPr lang="ru-RU" sz="2000" dirty="0" smtClean="0"/>
              <a:t>, як правило,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віковий</a:t>
            </a:r>
            <a:r>
              <a:rPr lang="ru-RU" sz="2000" dirty="0" smtClean="0"/>
              <a:t> ценз, але і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вимоги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кандидат на пост Президента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повинен </a:t>
            </a:r>
            <a:r>
              <a:rPr lang="ru-RU" sz="2000" dirty="0" err="1" smtClean="0"/>
              <a:t>досягти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віку</a:t>
            </a:r>
            <a:r>
              <a:rPr lang="ru-RU" sz="2000" dirty="0" smtClean="0"/>
              <a:t> 35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проживати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10 </a:t>
            </a:r>
            <a:r>
              <a:rPr lang="ru-RU" sz="2000" dirty="0" err="1" smtClean="0"/>
              <a:t>останніх</a:t>
            </a:r>
            <a:r>
              <a:rPr lang="ru-RU" sz="2000" dirty="0" smtClean="0"/>
              <a:t> перед днем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володіти</a:t>
            </a:r>
            <a:r>
              <a:rPr lang="ru-RU" sz="2000" dirty="0" smtClean="0"/>
              <a:t> державною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b="1" dirty="0" smtClean="0"/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рівних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один голос,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включений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в один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список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проголосувати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один раз;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прямих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поміж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виборцем</a:t>
            </a:r>
            <a:r>
              <a:rPr lang="ru-RU" sz="2000" dirty="0" smtClean="0"/>
              <a:t> і кандидатом,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обирає</a:t>
            </a:r>
            <a:r>
              <a:rPr lang="ru-RU" sz="2000" dirty="0" smtClean="0"/>
              <a:t>,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будь-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проміжних</a:t>
            </a:r>
            <a:r>
              <a:rPr lang="ru-RU" sz="2000" dirty="0" smtClean="0"/>
              <a:t> структур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колегії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).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голосує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обраного</a:t>
            </a:r>
            <a:r>
              <a:rPr lang="ru-RU" sz="2000" dirty="0" smtClean="0"/>
              <a:t> ним кандидата (</a:t>
            </a:r>
            <a:r>
              <a:rPr lang="ru-RU" sz="2000" dirty="0" err="1" smtClean="0"/>
              <a:t>партію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партійний</a:t>
            </a:r>
            <a:r>
              <a:rPr lang="ru-RU" sz="2000" dirty="0" smtClean="0"/>
              <a:t> блок)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таємного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голосування</a:t>
            </a:r>
            <a:r>
              <a:rPr lang="ru-RU" sz="2000" dirty="0" smtClean="0"/>
              <a:t> – суть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контроль за </a:t>
            </a:r>
            <a:r>
              <a:rPr lang="ru-RU" sz="2000" dirty="0" err="1" smtClean="0"/>
              <a:t>волевиявленням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забороняється</a:t>
            </a:r>
            <a:r>
              <a:rPr lang="ru-RU" sz="2000" dirty="0" smtClean="0"/>
              <a:t>.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 повинно </a:t>
            </a:r>
            <a:r>
              <a:rPr lang="ru-RU" sz="2000" dirty="0" err="1" smtClean="0"/>
              <a:t>відбуватися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спеціально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приміщеннях</a:t>
            </a:r>
            <a:r>
              <a:rPr lang="ru-RU" sz="2000" dirty="0" smtClean="0"/>
              <a:t> (</a:t>
            </a:r>
            <a:r>
              <a:rPr lang="ru-RU" sz="2000" dirty="0" err="1" smtClean="0"/>
              <a:t>кімнатах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кабінах</a:t>
            </a:r>
            <a:r>
              <a:rPr lang="ru-RU" sz="2000" dirty="0" smtClean="0"/>
              <a:t>), </a:t>
            </a:r>
            <a:r>
              <a:rPr lang="ru-RU" sz="2000" dirty="0" err="1" smtClean="0"/>
              <a:t>знаходження</a:t>
            </a:r>
            <a:r>
              <a:rPr lang="ru-RU" sz="2000" dirty="0" smtClean="0"/>
              <a:t> </a:t>
            </a:r>
            <a:r>
              <a:rPr lang="ru-RU" sz="2000" dirty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забороняється</a:t>
            </a:r>
            <a:r>
              <a:rPr lang="ru-RU" sz="2000" dirty="0" smtClean="0"/>
              <a:t> будь-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людині</a:t>
            </a:r>
            <a:r>
              <a:rPr lang="ru-RU" sz="2000" dirty="0" smtClean="0"/>
              <a:t>, </a:t>
            </a:r>
            <a:r>
              <a:rPr lang="ru-RU" sz="2000" dirty="0" err="1" smtClean="0"/>
              <a:t>окрім</a:t>
            </a:r>
            <a:r>
              <a:rPr lang="ru-RU" sz="2000" dirty="0" smtClean="0"/>
              <a:t> самого </a:t>
            </a:r>
            <a:r>
              <a:rPr lang="ru-RU" sz="2000" dirty="0" err="1" smtClean="0"/>
              <a:t>голосуючого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 та їх порушення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серйозне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прав </a:t>
            </a:r>
            <a:r>
              <a:rPr lang="ru-RU" dirty="0" err="1" smtClean="0"/>
              <a:t>громадян</a:t>
            </a:r>
            <a:r>
              <a:rPr lang="ru-RU" dirty="0" smtClean="0"/>
              <a:t> і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серйозні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–до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недійсними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притягнення</a:t>
            </a:r>
            <a:r>
              <a:rPr lang="ru-RU" dirty="0" smtClean="0"/>
              <a:t> </a:t>
            </a:r>
            <a:r>
              <a:rPr lang="ru-RU" dirty="0" err="1" smtClean="0"/>
              <a:t>винних</a:t>
            </a:r>
            <a:r>
              <a:rPr lang="ru-RU" dirty="0" smtClean="0"/>
              <a:t> до </a:t>
            </a:r>
            <a:r>
              <a:rPr lang="ru-RU" dirty="0" err="1" smtClean="0"/>
              <a:t>кримінальної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.</a:t>
            </a:r>
          </a:p>
          <a:p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562" y="1"/>
            <a:ext cx="8764438" cy="1306206"/>
          </a:xfrm>
        </p:spPr>
        <p:txBody>
          <a:bodyPr/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2020528"/>
            <a:ext cx="8784201" cy="4105635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362"/>
            <a:ext cx="9143999" cy="558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8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303996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err="1" smtClean="0"/>
              <a:t>Інституційний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прав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себе: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та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595517"/>
          </a:xfrm>
        </p:spPr>
        <p:txBody>
          <a:bodyPr/>
          <a:lstStyle/>
          <a:p>
            <a:r>
              <a:rPr lang="uk-UA" sz="3000" dirty="0" smtClean="0"/>
              <a:t>План</a:t>
            </a: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825910"/>
            <a:ext cx="8784201" cy="5300254"/>
          </a:xfrm>
        </p:spPr>
        <p:txBody>
          <a:bodyPr/>
          <a:lstStyle/>
          <a:p>
            <a:pPr lvl="0"/>
            <a:r>
              <a:rPr lang="uk-UA" sz="2800" b="1" dirty="0" smtClean="0"/>
              <a:t>Вибори як елемент</a:t>
            </a:r>
            <a:r>
              <a:rPr lang="uk-UA" sz="2800" dirty="0" smtClean="0"/>
              <a:t> </a:t>
            </a:r>
            <a:r>
              <a:rPr lang="ru-RU" sz="2800" b="1" dirty="0" smtClean="0"/>
              <a:t>демократичного </a:t>
            </a:r>
            <a:r>
              <a:rPr lang="uk-UA" sz="2800" b="1" dirty="0" smtClean="0"/>
              <a:t>політичного процесу.</a:t>
            </a:r>
            <a:endParaRPr lang="ru-RU" sz="2800" dirty="0" smtClean="0"/>
          </a:p>
          <a:p>
            <a:pPr lvl="0"/>
            <a:r>
              <a:rPr lang="uk-UA" sz="2800" b="1" dirty="0" smtClean="0"/>
              <a:t>Виборча</a:t>
            </a:r>
            <a:r>
              <a:rPr lang="ru-RU" sz="2800" b="1" dirty="0" smtClean="0"/>
              <a:t> система</a:t>
            </a:r>
            <a:r>
              <a:rPr lang="uk-UA" sz="2800" b="1" dirty="0" smtClean="0"/>
              <a:t>. Функції і типи виборчої системи.</a:t>
            </a:r>
            <a:endParaRPr lang="ru-RU" sz="2800" dirty="0" smtClean="0"/>
          </a:p>
          <a:p>
            <a:pPr lvl="0"/>
            <a:r>
              <a:rPr lang="uk-UA" sz="2800" b="1" dirty="0" smtClean="0"/>
              <a:t>Виборчі права громадян України та принципи виборів.</a:t>
            </a:r>
            <a:endParaRPr lang="ru-RU" sz="2800" dirty="0" smtClean="0"/>
          </a:p>
          <a:p>
            <a:pPr lvl="0"/>
            <a:r>
              <a:rPr lang="uk-UA" sz="2800" b="1" dirty="0" smtClean="0"/>
              <a:t>Інституційний механізм забезпечення виборчих прав громадян.</a:t>
            </a:r>
            <a:endParaRPr lang="ru-RU" sz="2800" dirty="0" smtClean="0"/>
          </a:p>
          <a:p>
            <a:pPr lvl="0"/>
            <a:endParaRPr lang="uk-UA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303996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r>
              <a:rPr lang="uk-UA" sz="2000" dirty="0" smtClean="0"/>
              <a:t>До інституційного механізму забезпечення виборчих прав громадян України входять органи та організації, спеціальною компетенцією або статутним завданням яких є забезпечення виборчих прав громадян. </a:t>
            </a:r>
          </a:p>
          <a:p>
            <a:r>
              <a:rPr lang="uk-UA" sz="2000" dirty="0" smtClean="0"/>
              <a:t>До цього механізму входять органи всіх гілок влади: законодавчої – Верховна Рада України; виконавчої – Кабінет Міністрів України, міністерства та інші центральні органи виконавчої влади, місцеві державні адміністрації; судової – всі суди, які входять в судову систему, Президент України як глава держави; контрольно-наглядові органи – Конституційний Суд України, Уповноважений Верховної Ради України з прав людини, Центральна виборча комісія, Рахункова палата України, органи прокуратури, а також органи місцевого 	самоврядування та інші інституції.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146304"/>
            <a:ext cx="8784201" cy="865632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sz="2200" dirty="0" smtClean="0"/>
              <a:t>Головна роль належить Центральній виборчій комісії як постійно діючому органу, що відповідно до Конституції та інших законів України забезпечує організацію підготовки і проведення виборів Президента України, народних депутатів України. </a:t>
            </a:r>
            <a:r>
              <a:rPr lang="ru-RU" sz="2200" dirty="0" err="1" smtClean="0"/>
              <a:t>Комісія</a:t>
            </a:r>
            <a:r>
              <a:rPr lang="ru-RU" sz="2200" dirty="0" smtClean="0"/>
              <a:t> </a:t>
            </a:r>
            <a:r>
              <a:rPr lang="ru-RU" sz="2200" dirty="0" err="1" smtClean="0"/>
              <a:t>здійснює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консультативно-</a:t>
            </a:r>
            <a:r>
              <a:rPr lang="ru-RU" sz="2200" dirty="0" err="1" smtClean="0"/>
              <a:t>методичне</a:t>
            </a:r>
            <a:r>
              <a:rPr lang="ru-RU" sz="2200" dirty="0" smtClean="0"/>
              <a:t> </a:t>
            </a:r>
            <a:r>
              <a:rPr lang="ru-RU" sz="2200" dirty="0" err="1" smtClean="0"/>
              <a:t>забезпечення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до </a:t>
            </a:r>
            <a:r>
              <a:rPr lang="ru-RU" sz="2200" dirty="0" err="1" smtClean="0"/>
              <a:t>місцевих</a:t>
            </a:r>
            <a:r>
              <a:rPr lang="ru-RU" sz="2200" dirty="0" smtClean="0"/>
              <a:t> рад, </a:t>
            </a:r>
            <a:r>
              <a:rPr lang="ru-RU" sz="2200" dirty="0" err="1" smtClean="0"/>
              <a:t>сільських</a:t>
            </a:r>
            <a:r>
              <a:rPr lang="ru-RU" sz="2200" dirty="0" smtClean="0"/>
              <a:t>, </a:t>
            </a:r>
            <a:r>
              <a:rPr lang="ru-RU" sz="2200" dirty="0" err="1" smtClean="0"/>
              <a:t>селищних</a:t>
            </a:r>
            <a:r>
              <a:rPr lang="ru-RU" sz="2200" dirty="0" smtClean="0"/>
              <a:t>, </a:t>
            </a:r>
            <a:r>
              <a:rPr lang="ru-RU" sz="2200" dirty="0" err="1" smtClean="0"/>
              <a:t>міських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голів</a:t>
            </a:r>
            <a:r>
              <a:rPr lang="ru-RU" sz="2200" dirty="0" smtClean="0"/>
              <a:t>.</a:t>
            </a:r>
          </a:p>
          <a:p>
            <a:r>
              <a:rPr lang="uk-UA" sz="2200" dirty="0" smtClean="0"/>
              <a:t>Виборцям буде дуже корисною інформація, представлена у розділі «Державний реєстр виборців» на сайті ЦВК</a:t>
            </a:r>
          </a:p>
          <a:p>
            <a:pPr marL="0" indent="0">
              <a:buNone/>
            </a:pPr>
            <a:r>
              <a:rPr lang="uk-UA" sz="2200" dirty="0" smtClean="0">
                <a:hlinkClick r:id="rId2"/>
              </a:rPr>
              <a:t>https</a:t>
            </a:r>
            <a:r>
              <a:rPr lang="uk-UA" sz="2200" dirty="0">
                <a:hlinkClick r:id="rId2"/>
              </a:rPr>
              <a:t>://</a:t>
            </a:r>
            <a:r>
              <a:rPr lang="uk-UA" sz="2200" dirty="0" smtClean="0">
                <a:hlinkClick r:id="rId2"/>
              </a:rPr>
              <a:t>www.drv.gov.ua</a:t>
            </a:r>
            <a:endParaRPr lang="uk-UA" sz="2200" dirty="0" smtClean="0"/>
          </a:p>
          <a:p>
            <a:pPr marL="0" indent="0">
              <a:buNone/>
            </a:pP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://www.drv.gov.ua/portal/!</a:t>
            </a:r>
            <a:r>
              <a:rPr lang="en-US" sz="2200" dirty="0" smtClean="0">
                <a:hlinkClick r:id="rId3"/>
              </a:rPr>
              <a:t>cm_core.cm_index?option=ext_organ_ved&amp;pid100=68&amp;prejim=3</a:t>
            </a:r>
            <a:endParaRPr lang="uk-UA" sz="2200" dirty="0" smtClean="0"/>
          </a:p>
          <a:p>
            <a:pPr marL="0" indent="0">
              <a:buNone/>
            </a:pPr>
            <a:r>
              <a:rPr lang="uk-UA" sz="2200" dirty="0" smtClean="0"/>
              <a:t> особливо у контексті парламентських виборів у жовтні 2014 р. 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145242"/>
            <a:ext cx="8784201" cy="728252"/>
          </a:xfrm>
        </p:spPr>
        <p:txBody>
          <a:bodyPr/>
          <a:lstStyle/>
          <a:p>
            <a:pPr lvl="0" algn="ctr"/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388"/>
            <a:ext cx="9143999" cy="582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7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655" y="2015303"/>
            <a:ext cx="3679634" cy="1143000"/>
          </a:xfrm>
        </p:spPr>
        <p:txBody>
          <a:bodyPr/>
          <a:lstStyle/>
          <a:p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5993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1170705"/>
          </a:xfrm>
        </p:spPr>
        <p:txBody>
          <a:bodyPr/>
          <a:lstStyle/>
          <a:p>
            <a:pPr algn="ctr"/>
            <a:r>
              <a:rPr lang="uk-UA" sz="2800" b="1" dirty="0" smtClean="0"/>
              <a:t>Вибори як елемент</a:t>
            </a:r>
            <a:r>
              <a:rPr lang="uk-UA" sz="2800" dirty="0" smtClean="0"/>
              <a:t> </a:t>
            </a:r>
            <a:r>
              <a:rPr lang="ru-RU" sz="2800" b="1" dirty="0" smtClean="0"/>
              <a:t>демократичного </a:t>
            </a:r>
            <a:r>
              <a:rPr lang="uk-UA" sz="2800" b="1" dirty="0" smtClean="0"/>
              <a:t>політичного процесу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540" y="1535502"/>
            <a:ext cx="8778635" cy="4590662"/>
          </a:xfrm>
        </p:spPr>
        <p:txBody>
          <a:bodyPr/>
          <a:lstStyle/>
          <a:p>
            <a:pPr marL="0" lvl="0" indent="0">
              <a:buNone/>
            </a:pPr>
            <a:endParaRPr lang="uk-UA" sz="2000" dirty="0">
              <a:solidFill>
                <a:schemeClr val="tx1"/>
              </a:solidFill>
            </a:endParaRPr>
          </a:p>
          <a:p>
            <a:endParaRPr lang="uk-UA" sz="2000" dirty="0" smtClean="0"/>
          </a:p>
          <a:p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1151" y="17835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dirty="0" smtClean="0"/>
              <a:t>Вибори є найбільш поширеною формою прямого народовладдя і, на відміну від інших його форм, постійно і періодично застосовуються у більшості країн світу.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754" y="3240350"/>
            <a:ext cx="61115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У світовій практиці шляхом виборів формуються як державні інституції (парламенти, посади глав держав, іноді уряди, судові органи), так і представницькі органи місцевого самоврядування. </a:t>
            </a:r>
          </a:p>
          <a:p>
            <a:pPr algn="just"/>
            <a:r>
              <a:rPr lang="uk-UA" dirty="0" smtClean="0"/>
              <a:t>Вибори використовуються у різних демократичних організаціях: партіях, профспілках, добровільних асоціаціях, кооперативах, акціонерних товариствах тощо. </a:t>
            </a:r>
          </a:p>
          <a:p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339389" y="157204"/>
            <a:ext cx="1615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2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uk-UA" sz="2400" b="1" dirty="0" smtClean="0"/>
              <a:t>політичного процесу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uk-UA" sz="2000" dirty="0" smtClean="0"/>
              <a:t>Вибори</a:t>
            </a:r>
            <a:r>
              <a:rPr lang="ru-RU" sz="2000" dirty="0" smtClean="0"/>
              <a:t> – ц</a:t>
            </a:r>
            <a:r>
              <a:rPr lang="uk-UA" sz="2000" dirty="0" smtClean="0"/>
              <a:t>е</a:t>
            </a:r>
            <a:r>
              <a:rPr lang="ru-RU" sz="2000" dirty="0" smtClean="0"/>
              <a:t> широкий комплекс </a:t>
            </a:r>
            <a:r>
              <a:rPr lang="uk-UA" sz="2000" dirty="0" smtClean="0"/>
              <a:t>заходів</a:t>
            </a:r>
            <a:r>
              <a:rPr lang="ru-RU" sz="2000" dirty="0" smtClean="0"/>
              <a:t> і процедур </a:t>
            </a:r>
            <a:r>
              <a:rPr lang="uk-UA" sz="2000" dirty="0" smtClean="0"/>
              <a:t>щодо формування</a:t>
            </a:r>
            <a:r>
              <a:rPr lang="ru-RU" sz="2000" dirty="0" smtClean="0"/>
              <a:t> </a:t>
            </a:r>
            <a:r>
              <a:rPr lang="uk-UA" sz="2000" dirty="0" smtClean="0"/>
              <a:t>керівних органів у державі</a:t>
            </a:r>
            <a:r>
              <a:rPr lang="ru-RU" sz="2000" dirty="0" smtClean="0"/>
              <a:t>. </a:t>
            </a:r>
          </a:p>
          <a:p>
            <a:pPr>
              <a:buNone/>
            </a:pPr>
            <a:r>
              <a:rPr lang="uk-UA" sz="2000" dirty="0" smtClean="0"/>
              <a:t>Головними серед </a:t>
            </a:r>
            <a:r>
              <a:rPr lang="ru-RU" sz="2000" dirty="0" smtClean="0"/>
              <a:t>них є: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призначення виборів та визначення дати їх проведення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визначення меж виборчих округів та виборчих дільниць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створення виборчих комісій (Центральної, окружної, </a:t>
            </a:r>
            <a:r>
              <a:rPr lang="uk-UA" sz="2000" dirty="0" err="1" smtClean="0"/>
              <a:t>дільнични</a:t>
            </a:r>
            <a:r>
              <a:rPr lang="ru-RU" sz="2000" dirty="0" smtClean="0"/>
              <a:t>х);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с</a:t>
            </a:r>
            <a:r>
              <a:rPr lang="ru-RU" sz="2000" dirty="0" err="1" smtClean="0"/>
              <a:t>кладання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списків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в</a:t>
            </a:r>
            <a:r>
              <a:rPr lang="ru-RU" sz="2000" dirty="0" err="1" smtClean="0"/>
              <a:t>исування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реєстрація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кандидатів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п</a:t>
            </a:r>
            <a:r>
              <a:rPr lang="ru-RU" sz="2000" dirty="0" err="1" smtClean="0"/>
              <a:t>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передвиборної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агітації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г</a:t>
            </a:r>
            <a:r>
              <a:rPr lang="ru-RU" sz="2000" dirty="0" err="1" smtClean="0"/>
              <a:t>олосування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о</a:t>
            </a:r>
            <a:r>
              <a:rPr lang="ru-RU" sz="2000" dirty="0" err="1" smtClean="0"/>
              <a:t>голошення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uk-UA" sz="2000" dirty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необхідності</a:t>
            </a:r>
            <a:r>
              <a:rPr lang="ru-RU" sz="2000" dirty="0" smtClean="0"/>
              <a:t> повторного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 </a:t>
            </a:r>
            <a:r>
              <a:rPr lang="en-US" sz="2000" dirty="0" smtClean="0"/>
              <a:t>	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повторних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231506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ru-RU" sz="2400" b="1" dirty="0" err="1" smtClean="0"/>
              <a:t>політичного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процесу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                        </a:t>
            </a:r>
          </a:p>
          <a:p>
            <a:pPr>
              <a:buNone/>
            </a:pPr>
            <a:r>
              <a:rPr lang="ru-RU" sz="2000" dirty="0" smtClean="0"/>
              <a:t>			 </a:t>
            </a:r>
            <a:r>
              <a:rPr lang="ru-RU" b="1" dirty="0" err="1" smtClean="0"/>
              <a:t>Вибори</a:t>
            </a:r>
            <a:r>
              <a:rPr lang="ru-RU" b="1" dirty="0" smtClean="0"/>
              <a:t> </a:t>
            </a:r>
            <a:r>
              <a:rPr lang="ru-RU" b="1" dirty="0" err="1" smtClean="0"/>
              <a:t>виконують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реалізація</a:t>
            </a:r>
            <a:r>
              <a:rPr lang="ru-RU" dirty="0" smtClean="0"/>
              <a:t> народного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суверенітету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легітимізація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, </a:t>
            </a:r>
            <a:r>
              <a:rPr lang="ru-RU" dirty="0" err="1" smtClean="0"/>
              <a:t>поступовості</a:t>
            </a:r>
            <a:r>
              <a:rPr lang="ru-RU" dirty="0" smtClean="0"/>
              <a:t> та </a:t>
            </a:r>
            <a:r>
              <a:rPr lang="ru-RU" dirty="0" err="1" smtClean="0"/>
              <a:t>наступності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попередню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суспільної</a:t>
            </a:r>
            <a:r>
              <a:rPr lang="ru-RU" dirty="0" smtClean="0"/>
              <a:t> думки.</a:t>
            </a:r>
          </a:p>
          <a:p>
            <a:pPr marL="0" lvl="0" indent="0">
              <a:buNone/>
            </a:pP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0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b="1" dirty="0" err="1" smtClean="0"/>
              <a:t>Реалізація</a:t>
            </a:r>
            <a:r>
              <a:rPr lang="ru-RU" b="1" dirty="0" smtClean="0"/>
              <a:t> народного і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суверенітету</a:t>
            </a:r>
            <a:endParaRPr lang="ru-RU" b="1" dirty="0" smtClean="0"/>
          </a:p>
          <a:p>
            <a:r>
              <a:rPr lang="ru-RU" dirty="0" err="1" smtClean="0"/>
              <a:t>Вибори</a:t>
            </a:r>
            <a:r>
              <a:rPr lang="ru-RU" dirty="0" smtClean="0"/>
              <a:t> є головною формою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суверенітету</a:t>
            </a:r>
            <a:r>
              <a:rPr lang="ru-RU" dirty="0" smtClean="0"/>
              <a:t> народу,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як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участь </a:t>
            </a:r>
            <a:r>
              <a:rPr lang="ru-RU" dirty="0" err="1" smtClean="0"/>
              <a:t>громадян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представницьких</a:t>
            </a:r>
            <a:r>
              <a:rPr lang="ru-RU" dirty="0" smtClean="0"/>
              <a:t>, </a:t>
            </a:r>
            <a:r>
              <a:rPr lang="ru-RU" dirty="0" err="1" smtClean="0"/>
              <a:t>законодавчих</a:t>
            </a:r>
            <a:r>
              <a:rPr lang="ru-RU" dirty="0" smtClean="0"/>
              <a:t>, 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обрані</a:t>
            </a:r>
            <a:r>
              <a:rPr lang="ru-RU" dirty="0" smtClean="0"/>
              <a:t> народом </a:t>
            </a:r>
            <a:r>
              <a:rPr lang="ru-RU" dirty="0" err="1" smtClean="0"/>
              <a:t>кандидати</a:t>
            </a:r>
            <a:r>
              <a:rPr lang="ru-RU" dirty="0" smtClean="0"/>
              <a:t> </a:t>
            </a:r>
            <a:r>
              <a:rPr lang="ru-RU" dirty="0" err="1" smtClean="0"/>
              <a:t>наділяються</a:t>
            </a:r>
            <a:r>
              <a:rPr lang="ru-RU" dirty="0" smtClean="0"/>
              <a:t> </a:t>
            </a:r>
            <a:r>
              <a:rPr lang="ru-RU" dirty="0" err="1" smtClean="0"/>
              <a:t>владними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є </a:t>
            </a:r>
            <a:r>
              <a:rPr lang="ru-RU" dirty="0" err="1" smtClean="0"/>
              <a:t>єдиною</a:t>
            </a:r>
            <a:r>
              <a:rPr lang="ru-RU" dirty="0" smtClean="0"/>
              <a:t> формою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реальної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політиці</a:t>
            </a:r>
            <a:r>
              <a:rPr lang="ru-RU" dirty="0" smtClean="0"/>
              <a:t>. </a:t>
            </a:r>
          </a:p>
          <a:p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93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			</a:t>
            </a:r>
            <a:r>
              <a:rPr lang="ru-RU" b="1" dirty="0" err="1" smtClean="0"/>
              <a:t>Легітимізація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endParaRPr lang="ru-RU" b="1" dirty="0" smtClean="0"/>
          </a:p>
          <a:p>
            <a:r>
              <a:rPr lang="ru-RU" dirty="0" smtClean="0"/>
              <a:t>У демократичному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є одним з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</a:t>
            </a:r>
            <a:r>
              <a:rPr lang="ru-RU" dirty="0" err="1" smtClean="0"/>
              <a:t>легітимізації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і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режиму. </a:t>
            </a:r>
          </a:p>
          <a:p>
            <a:r>
              <a:rPr lang="ru-RU" dirty="0" smtClean="0"/>
              <a:t>Сам факт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у </a:t>
            </a:r>
            <a:r>
              <a:rPr lang="ru-RU" dirty="0" err="1" smtClean="0"/>
              <a:t>виборах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ними </a:t>
            </a:r>
            <a:r>
              <a:rPr lang="ru-RU" dirty="0" err="1" smtClean="0"/>
              <a:t>даного</a:t>
            </a:r>
            <a:r>
              <a:rPr lang="ru-RU" dirty="0" smtClean="0"/>
              <a:t> типу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режиму, правил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уряду і </a:t>
            </a:r>
            <a:r>
              <a:rPr lang="ru-RU" dirty="0" err="1" smtClean="0"/>
              <a:t>правлячих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. 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наступності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, </a:t>
            </a:r>
          </a:p>
          <a:p>
            <a:pPr algn="ctr">
              <a:buNone/>
            </a:pPr>
            <a:r>
              <a:rPr lang="ru-RU" b="1" dirty="0" err="1" smtClean="0"/>
              <a:t>селекція</a:t>
            </a:r>
            <a:r>
              <a:rPr lang="ru-RU" b="1" dirty="0" smtClean="0"/>
              <a:t> </a:t>
            </a:r>
            <a:r>
              <a:rPr lang="ru-RU" b="1" dirty="0" err="1" smtClean="0"/>
              <a:t>політичних</a:t>
            </a:r>
            <a:r>
              <a:rPr lang="ru-RU" b="1" dirty="0" smtClean="0"/>
              <a:t> </a:t>
            </a:r>
            <a:r>
              <a:rPr lang="ru-RU" b="1" dirty="0" err="1" smtClean="0"/>
              <a:t>керівників</a:t>
            </a:r>
            <a:r>
              <a:rPr lang="ru-RU" b="1" dirty="0" smtClean="0"/>
              <a:t> </a:t>
            </a:r>
          </a:p>
          <a:p>
            <a:r>
              <a:rPr lang="ru-RU" dirty="0" err="1" smtClean="0"/>
              <a:t>Вибори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еліт</a:t>
            </a:r>
            <a:r>
              <a:rPr lang="ru-RU" dirty="0" smtClean="0"/>
              <a:t>, передача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одних людей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мирним</a:t>
            </a:r>
            <a:r>
              <a:rPr lang="ru-RU" dirty="0" smtClean="0"/>
              <a:t> </a:t>
            </a:r>
            <a:r>
              <a:rPr lang="ru-RU" dirty="0" err="1" smtClean="0"/>
              <a:t>демократичним</a:t>
            </a:r>
            <a:r>
              <a:rPr lang="ru-RU" dirty="0" smtClean="0"/>
              <a:t> шляхом через </a:t>
            </a:r>
            <a:r>
              <a:rPr lang="ru-RU" dirty="0" err="1" smtClean="0"/>
              <a:t>волевиявлення</a:t>
            </a:r>
            <a:r>
              <a:rPr lang="ru-RU" dirty="0" smtClean="0"/>
              <a:t> народу.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оновлюється</a:t>
            </a:r>
            <a:r>
              <a:rPr lang="ru-RU" dirty="0" smtClean="0"/>
              <a:t> склад </a:t>
            </a:r>
            <a:r>
              <a:rPr lang="ru-RU" dirty="0" err="1" smtClean="0"/>
              <a:t>правлячої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 та </a:t>
            </a:r>
            <a:r>
              <a:rPr lang="ru-RU" dirty="0" err="1" smtClean="0"/>
              <a:t>опозиційної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,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політична</a:t>
            </a:r>
            <a:r>
              <a:rPr lang="ru-RU" dirty="0" smtClean="0"/>
              <a:t> вага </a:t>
            </a:r>
            <a:r>
              <a:rPr lang="ru-RU" dirty="0" err="1" smtClean="0"/>
              <a:t>партій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входження</a:t>
            </a:r>
            <a:r>
              <a:rPr lang="ru-RU" dirty="0" smtClean="0"/>
              <a:t> у </a:t>
            </a:r>
            <a:r>
              <a:rPr lang="ru-RU" dirty="0" err="1" smtClean="0"/>
              <a:t>правлячу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еліту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. 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634_slide">
  <a:themeElements>
    <a:clrScheme name="Тема Offic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ind_4634_slide</Template>
  <TotalTime>692</TotalTime>
  <Words>1456</Words>
  <Application>Microsoft Office PowerPoint</Application>
  <PresentationFormat>Екран (4:3)</PresentationFormat>
  <Paragraphs>169</Paragraphs>
  <Slides>33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ind_4634_slide</vt:lpstr>
      <vt:lpstr>1_Default Design</vt:lpstr>
      <vt:lpstr>   Українська бібліотечна асоціація Регіональний тренінговий центр Хмельницької обласної універсальної наукової бібліотеки імені Миколи Островського Хмельницьке обласне відділення УБА   Цикл вебінарів «Бібліотека і виборчий процес»      2014</vt:lpstr>
      <vt:lpstr>Тема 1. Вибори як елемент демократії. Виборчі права громадян України та механізми їхньої реалізації</vt:lpstr>
      <vt:lpstr>План</vt:lpstr>
      <vt:lpstr>Вибори як елемент демократичного політичного процесу</vt:lpstr>
      <vt:lpstr>Вибори як елемент демократичного  політичного процесу</vt:lpstr>
      <vt:lpstr>Вибори як елемент демократичного  політичного процесу</vt:lpstr>
      <vt:lpstr>Соціальне призначення виборів </vt:lpstr>
      <vt:lpstr>Соціальне призначення виборів </vt:lpstr>
      <vt:lpstr>Соціальне призначення виборів </vt:lpstr>
      <vt:lpstr>Соціальне призначення виборів </vt:lpstr>
      <vt:lpstr>    Вибори як елемент демократичного  політичного процесу</vt:lpstr>
      <vt:lpstr>Виборча система. Функції і типи виборчої системи</vt:lpstr>
      <vt:lpstr>Виборча система. Функції і типи виборчої системи</vt:lpstr>
      <vt:lpstr>Виборча система. Функції і типи виборчої системи</vt:lpstr>
      <vt:lpstr> Виборча система має забезпечувати: </vt:lpstr>
      <vt:lpstr>Типи виборчої системи</vt:lpstr>
      <vt:lpstr>Типи виборчої системи</vt:lpstr>
      <vt:lpstr>Типи виборчої системи</vt:lpstr>
      <vt:lpstr>             Строки проведення виборів у Конституції та новому виборчому законодавстві України</vt:lpstr>
      <vt:lpstr>             Строки проведення виборів у Конституції та новому виборчому законодавстві України</vt:lpstr>
      <vt:lpstr>             Строки проведення виборів у Конституції та новому виборчому законодавстві України</vt:lpstr>
      <vt:lpstr>   Виборчі права громадян України та принципи виборів </vt:lpstr>
      <vt:lpstr>Виборчі права громадян України та принципи виборів</vt:lpstr>
      <vt:lpstr>Виборчі права громадян України та принципи виборів</vt:lpstr>
      <vt:lpstr>Принципи виборів</vt:lpstr>
      <vt:lpstr>Принципи виборів</vt:lpstr>
      <vt:lpstr>Принципи виборів та їх порушення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</vt:lpstr>
      <vt:lpstr>Інституційний механізм забезпечення виборчих  прав громадян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Вибори Президента України</dc:title>
  <dc:creator>Анюта</dc:creator>
  <cp:lastModifiedBy>Bibliotekar</cp:lastModifiedBy>
  <cp:revision>149</cp:revision>
  <dcterms:created xsi:type="dcterms:W3CDTF">2014-08-27T13:52:07Z</dcterms:created>
  <dcterms:modified xsi:type="dcterms:W3CDTF">2014-10-06T13:37:10Z</dcterms:modified>
</cp:coreProperties>
</file>